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458" r:id="rId2"/>
    <p:sldId id="364" r:id="rId3"/>
    <p:sldId id="420" r:id="rId4"/>
    <p:sldId id="367" r:id="rId5"/>
    <p:sldId id="368" r:id="rId6"/>
    <p:sldId id="421" r:id="rId7"/>
    <p:sldId id="410" r:id="rId8"/>
    <p:sldId id="422" r:id="rId9"/>
    <p:sldId id="371" r:id="rId10"/>
    <p:sldId id="370" r:id="rId11"/>
    <p:sldId id="423" r:id="rId12"/>
    <p:sldId id="373" r:id="rId13"/>
    <p:sldId id="411" r:id="rId14"/>
    <p:sldId id="424" r:id="rId15"/>
    <p:sldId id="425" r:id="rId16"/>
    <p:sldId id="426" r:id="rId17"/>
    <p:sldId id="446" r:id="rId18"/>
    <p:sldId id="427" r:id="rId19"/>
    <p:sldId id="428" r:id="rId20"/>
    <p:sldId id="457" r:id="rId21"/>
    <p:sldId id="372" r:id="rId22"/>
    <p:sldId id="429" r:id="rId23"/>
    <p:sldId id="445" r:id="rId24"/>
    <p:sldId id="455" r:id="rId25"/>
    <p:sldId id="456" r:id="rId26"/>
    <p:sldId id="430" r:id="rId27"/>
    <p:sldId id="375" r:id="rId28"/>
    <p:sldId id="363" r:id="rId29"/>
    <p:sldId id="432" r:id="rId30"/>
    <p:sldId id="378" r:id="rId31"/>
    <p:sldId id="377" r:id="rId32"/>
    <p:sldId id="447" r:id="rId33"/>
    <p:sldId id="448" r:id="rId34"/>
    <p:sldId id="434" r:id="rId35"/>
    <p:sldId id="383" r:id="rId36"/>
    <p:sldId id="449" r:id="rId37"/>
    <p:sldId id="450" r:id="rId38"/>
    <p:sldId id="451" r:id="rId39"/>
    <p:sldId id="452" r:id="rId40"/>
    <p:sldId id="453" r:id="rId41"/>
    <p:sldId id="379" r:id="rId42"/>
    <p:sldId id="409" r:id="rId43"/>
    <p:sldId id="381" r:id="rId44"/>
    <p:sldId id="437" r:id="rId45"/>
    <p:sldId id="385" r:id="rId46"/>
    <p:sldId id="386" r:id="rId47"/>
    <p:sldId id="388" r:id="rId48"/>
    <p:sldId id="389" r:id="rId49"/>
    <p:sldId id="439" r:id="rId50"/>
    <p:sldId id="438" r:id="rId51"/>
    <p:sldId id="390" r:id="rId52"/>
    <p:sldId id="392" r:id="rId53"/>
    <p:sldId id="393" r:id="rId54"/>
    <p:sldId id="395" r:id="rId55"/>
    <p:sldId id="442" r:id="rId56"/>
    <p:sldId id="398" r:id="rId57"/>
    <p:sldId id="400" r:id="rId58"/>
    <p:sldId id="401" r:id="rId59"/>
    <p:sldId id="402" r:id="rId60"/>
    <p:sldId id="403" r:id="rId61"/>
    <p:sldId id="406" r:id="rId62"/>
    <p:sldId id="440" r:id="rId63"/>
    <p:sldId id="454" r:id="rId64"/>
    <p:sldId id="413" r:id="rId6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58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457"/>
            <p14:sldId id="372"/>
            <p14:sldId id="429"/>
            <p14:sldId id="445"/>
            <p14:sldId id="455"/>
            <p14:sldId id="456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FFFF66"/>
    <a:srgbClr val="C9E7A7"/>
    <a:srgbClr val="669900"/>
    <a:srgbClr val="FF5B5B"/>
    <a:srgbClr val="8BB0CF"/>
    <a:srgbClr val="7AA5C8"/>
    <a:srgbClr val="42739C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5" autoAdjust="0"/>
    <p:restoredTop sz="96507" autoAdjust="0"/>
  </p:normalViewPr>
  <p:slideViewPr>
    <p:cSldViewPr>
      <p:cViewPr varScale="1">
        <p:scale>
          <a:sx n="117" d="100"/>
          <a:sy n="117" d="100"/>
        </p:scale>
        <p:origin x="17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7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4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5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16382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자바 스크립트 언어</a:t>
            </a:r>
            <a:endParaRPr lang="ko-KR" alt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b="1" dirty="0" smtClean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902734-E5FB-48F9-8578-E96F1997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59" y="2053156"/>
            <a:ext cx="2143828" cy="18913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링크의 </a:t>
            </a:r>
            <a:r>
              <a:rPr lang="en-US" altLang="ko-KR" sz="1400" dirty="0" err="1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/>
              <a:t>?')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클릭해보세요</a:t>
            </a:r>
            <a:r>
              <a:rPr lang="en-US" altLang="ko-KR" sz="1400" dirty="0"/>
              <a:t>&lt;/a&gt;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244817" y="3413791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700264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C2875F-381D-4884-8D9F-D89198A50E0F}"/>
              </a:ext>
            </a:extLst>
          </p:cNvPr>
          <p:cNvGrpSpPr/>
          <p:nvPr/>
        </p:nvGrpSpPr>
        <p:grpSpPr>
          <a:xfrm>
            <a:off x="6172842" y="3212976"/>
            <a:ext cx="2431606" cy="1286928"/>
            <a:chOff x="2240970" y="2333716"/>
            <a:chExt cx="4103349" cy="21717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5825C9-A792-4137-AF95-2B21959D6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52"/>
            <a:stretch/>
          </p:blipFill>
          <p:spPr>
            <a:xfrm>
              <a:off x="3551386" y="2333716"/>
              <a:ext cx="2792933" cy="2171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13DD72-B9F7-4F3B-AE6E-2A67EA6F4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241"/>
            <a:stretch/>
          </p:blipFill>
          <p:spPr>
            <a:xfrm>
              <a:off x="2240970" y="2333716"/>
              <a:ext cx="2144862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콘텐츠를</a:t>
            </a:r>
            <a:r>
              <a:rPr lang="ko-KR" altLang="en-US" dirty="0"/>
              <a:t> 웹 페이지에 직접 삽입</a:t>
            </a:r>
            <a:endParaRPr lang="en-US" altLang="ko-KR" dirty="0"/>
          </a:p>
          <a:p>
            <a:pPr lvl="1"/>
            <a:r>
              <a:rPr lang="ko-KR" altLang="en-US" dirty="0"/>
              <a:t>바로 브라우저 윈도우에 출력</a:t>
            </a:r>
            <a:endParaRPr lang="en-US" altLang="ko-KR" dirty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("&lt;h3&gt;Welcome!&lt;/h3&gt;");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\n＇</a:t>
            </a:r>
            <a:r>
              <a:rPr lang="ko-KR" altLang="en-US" dirty="0"/>
              <a:t>을 덧붙여 출력</a:t>
            </a:r>
            <a:endParaRPr lang="en-US" altLang="ko-KR" dirty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덧붙이는 것은 고작해야 빈칸 하나 출력</a:t>
            </a:r>
            <a:endParaRPr lang="en-US" altLang="ko-KR" dirty="0"/>
          </a:p>
          <a:p>
            <a:pPr lvl="2"/>
            <a:r>
              <a:rPr lang="ko-KR" altLang="en-US" dirty="0"/>
              <a:t>다음 줄로 넘어가는 것은 아님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9A9F71-720C-454C-B14D-ED1999522318}"/>
              </a:ext>
            </a:extLst>
          </p:cNvPr>
          <p:cNvGrpSpPr/>
          <p:nvPr/>
        </p:nvGrpSpPr>
        <p:grpSpPr>
          <a:xfrm>
            <a:off x="5334054" y="2550309"/>
            <a:ext cx="2707734" cy="2602238"/>
            <a:chOff x="5334054" y="2550309"/>
            <a:chExt cx="2707734" cy="2602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6B7E9E-1D91-480A-AA70-D1DEC6F1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54" y="2550309"/>
              <a:ext cx="2707734" cy="2602238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29EED-E4D5-4D1D-9197-CDBF7AF4B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" t="79784" r="63969" b="5372"/>
            <a:stretch/>
          </p:blipFill>
          <p:spPr>
            <a:xfrm>
              <a:off x="5364088" y="4626845"/>
              <a:ext cx="945583" cy="386331"/>
            </a:xfrm>
            <a:prstGeom prst="rect">
              <a:avLst/>
            </a:prstGeom>
            <a:ln w="6350">
              <a:noFill/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</a:t>
            </a:r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로 웹 페이지에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</a:t>
            </a:r>
            <a:r>
              <a:rPr lang="ko-KR" altLang="en-US" sz="1400" dirty="0"/>
              <a:t> 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("&lt;h3&gt;Welcome!&lt;/h3&gt;");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.&lt;/mark&gt;");</a:t>
            </a:r>
          </a:p>
          <a:p>
            <a:pPr defTabSz="180000"/>
            <a:r>
              <a:rPr lang="en-US" altLang="ko-KR" sz="1400" b="1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408332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53995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432392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F3D9A8-B73C-43B0-9A0B-109DE88100C2}"/>
              </a:ext>
            </a:extLst>
          </p:cNvPr>
          <p:cNvGrpSpPr/>
          <p:nvPr/>
        </p:nvGrpSpPr>
        <p:grpSpPr>
          <a:xfrm>
            <a:off x="5724128" y="2636912"/>
            <a:ext cx="3028090" cy="1584176"/>
            <a:chOff x="852487" y="1952625"/>
            <a:chExt cx="5644065" cy="2952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CBC100-1D19-4AB2-86A0-0B9797E9F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120"/>
            <a:stretch/>
          </p:blipFill>
          <p:spPr>
            <a:xfrm>
              <a:off x="852487" y="1952625"/>
              <a:ext cx="2669109" cy="29527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B2DCB3-C57A-491D-AC9D-6A7A01025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102"/>
            <a:stretch/>
          </p:blipFill>
          <p:spPr>
            <a:xfrm>
              <a:off x="3082183" y="1952625"/>
              <a:ext cx="3414369" cy="295275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prompt("</a:t>
            </a:r>
            <a:r>
              <a:rPr lang="ko-KR" altLang="en-US" dirty="0"/>
              <a:t>메시지</a:t>
            </a:r>
            <a:r>
              <a:rPr lang="en-US" altLang="ko-KR" dirty="0"/>
              <a:t>", "</a:t>
            </a:r>
            <a:r>
              <a:rPr lang="ko-KR" altLang="en-US" dirty="0"/>
              <a:t>디폴트 </a:t>
            </a:r>
            <a:r>
              <a:rPr lang="ko-KR" altLang="en-US" dirty="0" err="1"/>
              <a:t>입력값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사용자로부터 문자열을 입력 받아 리턴</a:t>
            </a:r>
          </a:p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8" y="2487641"/>
            <a:ext cx="2066496" cy="65332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3"/>
            <a:ext cx="964204" cy="541477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DD56BA-538E-4B10-9D30-719FAC108528}"/>
              </a:ext>
            </a:extLst>
          </p:cNvPr>
          <p:cNvGrpSpPr/>
          <p:nvPr/>
        </p:nvGrpSpPr>
        <p:grpSpPr>
          <a:xfrm>
            <a:off x="5688800" y="3356992"/>
            <a:ext cx="2986352" cy="1248820"/>
            <a:chOff x="842963" y="2343150"/>
            <a:chExt cx="5193271" cy="2171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E46EA4-1A9A-4162-8760-AD9C60F0E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62"/>
            <a:stretch/>
          </p:blipFill>
          <p:spPr>
            <a:xfrm>
              <a:off x="2595229" y="2343150"/>
              <a:ext cx="3441005" cy="21717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C16EAB-1153-44CE-9BDC-03A90DD2B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2207"/>
            <a:stretch/>
          </p:blipFill>
          <p:spPr>
            <a:xfrm>
              <a:off x="842963" y="2343150"/>
              <a:ext cx="2072854" cy="21717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confirm("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 fontAlgn="base"/>
            <a:r>
              <a:rPr lang="ko-KR" altLang="en-US" dirty="0"/>
              <a:t>“메시지”를 출력하고 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(OK/CANCEL)’</a:t>
            </a:r>
            <a:r>
              <a:rPr lang="ko-KR" altLang="en-US" dirty="0"/>
              <a:t>버튼을 가진 다이얼로그 출력</a:t>
            </a:r>
            <a:endParaRPr lang="en-US" altLang="ko-KR" dirty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/>
              <a:t>true, 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/>
              <a:t>false</a:t>
            </a:r>
            <a:r>
              <a:rPr lang="ko-KR" altLang="en-US" dirty="0"/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851704" y="3212976"/>
            <a:ext cx="1944432" cy="648072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18F3E19-9D12-4890-B6B4-442EBDA8E93E}"/>
              </a:ext>
            </a:extLst>
          </p:cNvPr>
          <p:cNvGrpSpPr/>
          <p:nvPr/>
        </p:nvGrpSpPr>
        <p:grpSpPr>
          <a:xfrm>
            <a:off x="5164354" y="2564904"/>
            <a:ext cx="3183138" cy="1323722"/>
            <a:chOff x="827584" y="3721110"/>
            <a:chExt cx="5199362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22A796-9F57-4005-9278-E40B813E6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685"/>
            <a:stretch/>
          </p:blipFill>
          <p:spPr>
            <a:xfrm>
              <a:off x="827584" y="3721110"/>
              <a:ext cx="3896691" cy="21621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33382C-CD14-4372-96F3-619B7195F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268"/>
            <a:stretch/>
          </p:blipFill>
          <p:spPr>
            <a:xfrm>
              <a:off x="3886847" y="3721110"/>
              <a:ext cx="2140099" cy="216217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alert("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다이얼로그 출력</a:t>
            </a:r>
            <a:r>
              <a:rPr lang="en-US" altLang="ko-KR" dirty="0"/>
              <a:t>,</a:t>
            </a:r>
            <a:r>
              <a:rPr lang="ko-KR" altLang="en-US" dirty="0"/>
              <a:t> 메시지 전달</a:t>
            </a:r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291930" y="2348880"/>
            <a:ext cx="1872424" cy="864096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/>
              <a:t>함수의 이름</a:t>
            </a:r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만드는 규칙</a:t>
            </a:r>
            <a:endParaRPr lang="en-US" altLang="ko-KR" dirty="0"/>
          </a:p>
          <a:p>
            <a:pPr lvl="2"/>
            <a:r>
              <a:rPr lang="ko-KR" altLang="en-US" dirty="0"/>
              <a:t>첫 번째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(A-Z, a-z),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$ </a:t>
            </a:r>
            <a:r>
              <a:rPr lang="ko-KR" altLang="en-US" dirty="0"/>
              <a:t>문자만 사용 가능</a:t>
            </a:r>
          </a:p>
          <a:p>
            <a:pPr lvl="2"/>
            <a:r>
              <a:rPr lang="ko-KR" altLang="en-US" dirty="0"/>
              <a:t>두 번째 이상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0-9, $ </a:t>
            </a:r>
            <a:r>
              <a:rPr lang="ko-KR" altLang="en-US" dirty="0"/>
              <a:t>사용 가능</a:t>
            </a:r>
          </a:p>
          <a:p>
            <a:pPr lvl="2"/>
            <a:r>
              <a:rPr lang="ko-KR" altLang="en-US" dirty="0"/>
              <a:t>대소문자는 구분되어 다루어짐</a:t>
            </a:r>
            <a:endParaRPr lang="en-US" altLang="ko-KR" dirty="0"/>
          </a:p>
          <a:p>
            <a:pPr lvl="3"/>
            <a:r>
              <a:rPr lang="en-US" altLang="ko-KR" dirty="0" err="1"/>
              <a:t>myHome</a:t>
            </a:r>
            <a:r>
              <a:rPr lang="ko-KR" altLang="en-US" dirty="0"/>
              <a:t>과 </a:t>
            </a:r>
            <a:r>
              <a:rPr lang="en-US" altLang="ko-KR" dirty="0" err="1"/>
              <a:t>myhome</a:t>
            </a:r>
            <a:r>
              <a:rPr lang="ko-KR" altLang="en-US" dirty="0"/>
              <a:t>은 다른 </a:t>
            </a:r>
            <a:r>
              <a:rPr lang="ko-KR" altLang="en-US" dirty="0" err="1"/>
              <a:t>식별자</a:t>
            </a:r>
            <a:endParaRPr lang="ko-KR" altLang="en-US" dirty="0"/>
          </a:p>
          <a:p>
            <a:pPr lvl="2"/>
            <a:r>
              <a:rPr lang="ko-KR" altLang="en-US" dirty="0"/>
              <a:t>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pPr lvl="3"/>
            <a:r>
              <a:rPr lang="en-US" altLang="ko-KR" dirty="0"/>
              <a:t>false, for, if, null </a:t>
            </a:r>
            <a:r>
              <a:rPr lang="ko-KR" altLang="en-US" dirty="0"/>
              <a:t>등 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기본 단위는</a:t>
            </a:r>
            <a:endParaRPr lang="en-US" altLang="ko-KR" dirty="0"/>
          </a:p>
          <a:p>
            <a:pPr lvl="1"/>
            <a:r>
              <a:rPr lang="ko-KR" altLang="en-US" dirty="0"/>
              <a:t>문장과 문장을 구분하기 위해 세미콜론</a:t>
            </a:r>
            <a:r>
              <a:rPr lang="en-US" altLang="ko-KR" dirty="0"/>
              <a:t>(;)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언어에서 다루는 데이터 종류</a:t>
            </a:r>
            <a:endParaRPr lang="en-US" altLang="ko-KR" dirty="0"/>
          </a:p>
          <a:p>
            <a:pPr lvl="1"/>
            <a:r>
              <a:rPr lang="ko-KR" altLang="en-US" dirty="0"/>
              <a:t>숫자 타입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42, 3.14)</a:t>
            </a:r>
            <a:endParaRPr lang="ko-KR" altLang="en-US" dirty="0"/>
          </a:p>
          <a:p>
            <a:pPr lvl="1"/>
            <a:r>
              <a:rPr lang="ko-KR" altLang="en-US" dirty="0"/>
              <a:t>논리 타입 </a:t>
            </a:r>
            <a:r>
              <a:rPr lang="en-US" altLang="ko-KR" dirty="0"/>
              <a:t>: </a:t>
            </a:r>
            <a:r>
              <a:rPr lang="ko-KR" altLang="en-US" dirty="0"/>
              <a:t>참</a:t>
            </a:r>
            <a:r>
              <a:rPr lang="en-US" altLang="ko-KR" dirty="0"/>
              <a:t>, </a:t>
            </a:r>
            <a:r>
              <a:rPr lang="ko-KR" altLang="en-US" dirty="0"/>
              <a:t>거짓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true, false)</a:t>
            </a:r>
            <a:endParaRPr lang="ko-KR" altLang="en-US" dirty="0"/>
          </a:p>
          <a:p>
            <a:pPr lvl="1"/>
            <a:r>
              <a:rPr lang="ko-KR" altLang="en-US" dirty="0"/>
              <a:t>문자열 타입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‘좋은 세상’</a:t>
            </a:r>
            <a:r>
              <a:rPr lang="en-US" altLang="ko-KR" dirty="0"/>
              <a:t>, "a", "365", "2+4")</a:t>
            </a:r>
            <a:endParaRPr lang="ko-KR" altLang="en-US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ko-KR" altLang="en-US" dirty="0"/>
              <a:t> 타입 </a:t>
            </a:r>
            <a:r>
              <a:rPr lang="en-US" altLang="ko-KR" dirty="0"/>
              <a:t>: </a:t>
            </a:r>
            <a:r>
              <a:rPr lang="ko-KR" altLang="en-US" dirty="0"/>
              <a:t>객체를 가리킴</a:t>
            </a:r>
            <a:r>
              <a:rPr lang="en-US" altLang="ko-KR" dirty="0"/>
              <a:t>. C </a:t>
            </a:r>
            <a:r>
              <a:rPr lang="ko-KR" altLang="en-US" dirty="0"/>
              <a:t>언어의 포인터와 유사</a:t>
            </a:r>
          </a:p>
          <a:p>
            <a:pPr lvl="1"/>
            <a:r>
              <a:rPr lang="en-US" altLang="ko-KR" dirty="0"/>
              <a:t>null : </a:t>
            </a:r>
            <a:r>
              <a:rPr lang="ko-KR" altLang="en-US" dirty="0"/>
              <a:t>값이 없음을 표시하는 특수 키워드</a:t>
            </a:r>
            <a:r>
              <a:rPr lang="en-US" altLang="ko-KR" dirty="0"/>
              <a:t>. Null, NULL</a:t>
            </a:r>
            <a:r>
              <a:rPr lang="ko-KR" altLang="en-US" dirty="0"/>
              <a:t>과는 다름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문자 타입 없음</a:t>
            </a:r>
            <a:r>
              <a:rPr lang="en-US" altLang="ko-KR" dirty="0"/>
              <a:t>. </a:t>
            </a:r>
            <a:r>
              <a:rPr lang="ko-KR" altLang="en-US" dirty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변수</a:t>
            </a:r>
            <a:endParaRPr lang="en-US" altLang="ko-KR" smtClean="0"/>
          </a:p>
          <a:p>
            <a:pPr lvl="1"/>
            <a:r>
              <a:rPr lang="ko-KR" altLang="en-US" smtClean="0"/>
              <a:t>자바스크립트 프로그램이 실행 중에 데이터를 저장하는 공간</a:t>
            </a:r>
            <a:endParaRPr lang="en-US" altLang="ko-KR" smtClean="0"/>
          </a:p>
          <a:p>
            <a:r>
              <a:rPr lang="ko-KR" altLang="en-US" smtClean="0"/>
              <a:t>변수 선언</a:t>
            </a:r>
            <a:endParaRPr lang="en-US" altLang="ko-KR" smtClean="0"/>
          </a:p>
          <a:p>
            <a:pPr lvl="1"/>
            <a:r>
              <a:rPr lang="ko-KR" altLang="en-US" smtClean="0"/>
              <a:t>변수 이름을 정하고</a:t>
            </a:r>
            <a:r>
              <a:rPr lang="en-US" altLang="ko-KR" smtClean="0"/>
              <a:t>, </a:t>
            </a:r>
            <a:r>
              <a:rPr lang="ko-KR" altLang="en-US" smtClean="0"/>
              <a:t>저장 공간 할당</a:t>
            </a:r>
            <a:endParaRPr lang="en-US" altLang="ko-KR" smtClean="0"/>
          </a:p>
          <a:p>
            <a:pPr lvl="1"/>
            <a:r>
              <a:rPr lang="en-US" altLang="ko-KR" smtClean="0"/>
              <a:t>3</a:t>
            </a:r>
            <a:r>
              <a:rPr lang="ko-KR" altLang="en-US" smtClean="0"/>
              <a:t>가지 방법</a:t>
            </a:r>
            <a:r>
              <a:rPr lang="en-US" altLang="ko-KR" smtClean="0"/>
              <a:t>(</a:t>
            </a:r>
            <a:r>
              <a:rPr lang="ko-KR" altLang="en-US" smtClean="0"/>
              <a:t>현재 </a:t>
            </a:r>
            <a:r>
              <a:rPr lang="en-US" altLang="ko-KR" smtClean="0"/>
              <a:t>3</a:t>
            </a:r>
            <a:r>
              <a:rPr lang="ko-KR" altLang="en-US" smtClean="0"/>
              <a:t>가지 방법 모두 사용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var </a:t>
            </a:r>
            <a:r>
              <a:rPr lang="ko-KR" altLang="en-US" smtClean="0"/>
              <a:t>키워드 이용</a:t>
            </a:r>
            <a:endParaRPr lang="en-US" altLang="ko-KR" smtClean="0"/>
          </a:p>
          <a:p>
            <a:pPr lvl="3"/>
            <a:r>
              <a:rPr lang="ko-KR" altLang="en-US" smtClean="0"/>
              <a:t>자바스크립트 언어가 도입될 때부터 있었고 지금도 사용</a:t>
            </a:r>
            <a:endParaRPr lang="en-US" altLang="ko-KR" smtClean="0"/>
          </a:p>
          <a:p>
            <a:pPr lvl="2"/>
            <a:r>
              <a:rPr lang="en-US" altLang="ko-KR" smtClean="0"/>
              <a:t>let </a:t>
            </a:r>
            <a:r>
              <a:rPr lang="ko-KR" altLang="en-US" smtClean="0"/>
              <a:t>키워드 이용</a:t>
            </a:r>
            <a:endParaRPr lang="en-US" altLang="ko-KR" smtClean="0"/>
          </a:p>
          <a:p>
            <a:pPr lvl="3"/>
            <a:r>
              <a:rPr lang="en-US" altLang="ko-KR" smtClean="0"/>
              <a:t>var</a:t>
            </a:r>
            <a:r>
              <a:rPr lang="ko-KR" altLang="en-US" smtClean="0"/>
              <a:t>의 문제점을 해소하기 위해 </a:t>
            </a:r>
            <a:r>
              <a:rPr lang="en-US" altLang="ko-KR" smtClean="0"/>
              <a:t>2015</a:t>
            </a:r>
            <a:r>
              <a:rPr lang="ko-KR" altLang="en-US" smtClean="0"/>
              <a:t>년 자바스크립트 언어 표주</a:t>
            </a:r>
            <a:r>
              <a:rPr lang="en-US" altLang="ko-KR" smtClean="0"/>
              <a:t>(ECMAScript, ES6)</a:t>
            </a:r>
            <a:r>
              <a:rPr lang="ko-KR" altLang="en-US" smtClean="0"/>
              <a:t>에서 새로 추가</a:t>
            </a:r>
            <a:endParaRPr lang="en-US" altLang="ko-KR" smtClean="0"/>
          </a:p>
          <a:p>
            <a:pPr lvl="2"/>
            <a:r>
              <a:rPr lang="en-US" altLang="ko-KR" smtClean="0"/>
              <a:t>const </a:t>
            </a:r>
            <a:r>
              <a:rPr lang="ko-KR" altLang="en-US" smtClean="0"/>
              <a:t>키워드 이용</a:t>
            </a:r>
            <a:endParaRPr lang="en-US" altLang="ko-KR" smtClean="0"/>
          </a:p>
          <a:p>
            <a:pPr lvl="3"/>
            <a:r>
              <a:rPr lang="en-US" altLang="ko-KR" smtClean="0"/>
              <a:t>2015</a:t>
            </a:r>
            <a:r>
              <a:rPr lang="ko-KR" altLang="en-US" smtClean="0"/>
              <a:t>년 자바스크립트 언어 표주</a:t>
            </a:r>
            <a:r>
              <a:rPr lang="en-US" altLang="ko-KR" smtClean="0"/>
              <a:t>(ECMAScript, ES6)</a:t>
            </a:r>
            <a:r>
              <a:rPr lang="ko-KR" altLang="en-US" smtClean="0"/>
              <a:t>에서 새로 추가</a:t>
            </a:r>
            <a:endParaRPr lang="en-US" altLang="ko-KR" smtClean="0"/>
          </a:p>
          <a:p>
            <a:pPr lvl="3"/>
            <a:r>
              <a:rPr lang="ko-KR" altLang="en-US" smtClean="0"/>
              <a:t>상수 선언</a:t>
            </a:r>
            <a:r>
              <a:rPr lang="en-US" altLang="ko-KR" smtClean="0"/>
              <a:t>(</a:t>
            </a:r>
            <a:r>
              <a:rPr lang="ko-KR" altLang="en-US" smtClean="0"/>
              <a:t>한 번 저장되면 값을 바꾸지 못함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3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919175" y="3158147"/>
            <a:ext cx="3029089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/>
              <a:t>Javascript</a:t>
            </a:r>
            <a:endParaRPr lang="en-US" altLang="ko-KR" sz="2000" dirty="0"/>
          </a:p>
          <a:p>
            <a:pPr lvl="1"/>
            <a:r>
              <a:rPr lang="en-US" altLang="ko-KR" sz="1800" dirty="0"/>
              <a:t>1995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넷스케이프</a:t>
            </a:r>
            <a:r>
              <a:rPr lang="ko-KR" altLang="en-US" sz="1800" dirty="0"/>
              <a:t> 개발</a:t>
            </a:r>
            <a:endParaRPr lang="en-US" altLang="ko-KR" sz="1800" dirty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최초 탑재</a:t>
            </a:r>
            <a:endParaRPr lang="en-US" altLang="ko-KR" sz="1800" dirty="0"/>
          </a:p>
          <a:p>
            <a:pPr lvl="1"/>
            <a:r>
              <a:rPr lang="ko-KR" altLang="en-US" sz="1800" dirty="0"/>
              <a:t>웹 프로그래밍 개념 창시</a:t>
            </a:r>
            <a:endParaRPr lang="en-US" altLang="ko-KR" sz="1800" dirty="0"/>
          </a:p>
          <a:p>
            <a:pPr fontAlgn="base"/>
            <a:r>
              <a:rPr lang="ko-KR" altLang="en-US" sz="2000" dirty="0"/>
              <a:t>특징</a:t>
            </a:r>
            <a:endParaRPr lang="en-US" altLang="ko-KR" sz="2000" dirty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내장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조각 소스 코드</a:t>
            </a:r>
          </a:p>
          <a:p>
            <a:pPr lvl="1" fontAlgn="base"/>
            <a:r>
              <a:rPr lang="ko-KR" altLang="en-US" sz="1800" dirty="0"/>
              <a:t>스크립트 언어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인터프리터 실행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컴파일 필요 없음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단순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C</a:t>
            </a:r>
            <a:r>
              <a:rPr lang="ko-KR" altLang="en-US" sz="1600" dirty="0"/>
              <a:t>언어 구조 차용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059832" y="3357118"/>
            <a:ext cx="252622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let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for(let n=0; n&lt;10; n++)			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</a:p>
        </p:txBody>
      </p:sp>
      <p:sp>
        <p:nvSpPr>
          <p:cNvPr id="21" name="왼쪽 화살표 20"/>
          <p:cNvSpPr/>
          <p:nvPr/>
        </p:nvSpPr>
        <p:spPr>
          <a:xfrm>
            <a:off x="5322354" y="4413863"/>
            <a:ext cx="319311" cy="120559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A6E7AE-18B1-4CB9-9480-284EE63A3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42" y="3869601"/>
            <a:ext cx="1644477" cy="11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let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let </a:t>
            </a:r>
            <a:r>
              <a:rPr lang="ko-KR" altLang="en-US" dirty="0" smtClean="0"/>
              <a:t>없이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/>
              <a:t>가 이미 선언된 변수이면</a:t>
            </a:r>
            <a:r>
              <a:rPr lang="en-US" altLang="ko-KR" dirty="0"/>
              <a:t>, </a:t>
            </a:r>
            <a:r>
              <a:rPr lang="ko-KR" altLang="en-US" dirty="0"/>
              <a:t>존재하는 </a:t>
            </a:r>
            <a:r>
              <a:rPr lang="en-US" altLang="ko-KR" dirty="0"/>
              <a:t>age</a:t>
            </a:r>
            <a:r>
              <a:rPr lang="ko-KR" altLang="en-US" dirty="0"/>
              <a:t>에 </a:t>
            </a:r>
            <a:r>
              <a:rPr lang="en-US" altLang="ko-KR" dirty="0"/>
              <a:t>21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2351" y="1702549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year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address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56032" y="3795691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나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가 선언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동시에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28364" y="517240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5003" y="6260365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56032" y="2806791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let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year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address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</p:spTree>
    <p:extLst>
      <p:ext uri="{BB962C8B-B14F-4D97-AF65-F5344CB8AC3E}">
        <p14:creationId xmlns:p14="http://schemas.microsoft.com/office/powerpoint/2010/main" val="125008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변수의 사용 범위</a:t>
            </a:r>
            <a:r>
              <a:rPr lang="en-US" altLang="ko-KR" dirty="0" smtClean="0"/>
              <a:t>(scope)</a:t>
            </a:r>
            <a:r>
              <a:rPr lang="ko-KR" altLang="en-US" dirty="0" smtClean="0"/>
              <a:t>와 생명</a:t>
            </a:r>
            <a:r>
              <a:rPr lang="en-US" altLang="ko-KR" dirty="0" smtClean="0"/>
              <a:t>(life)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69828239"/>
              </p:ext>
            </p:extLst>
          </p:nvPr>
        </p:nvGraphicFramePr>
        <p:xfrm>
          <a:off x="792123" y="1426563"/>
          <a:ext cx="7794449" cy="155459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54209142"/>
                    </a:ext>
                  </a:extLst>
                </a:gridCol>
                <a:gridCol w="2646420">
                  <a:extLst>
                    <a:ext uri="{9D8B030D-6E8A-4147-A177-3AD203B41FA5}">
                      <a16:colId xmlns:a16="http://schemas.microsoft.com/office/drawing/2014/main" val="3836393611"/>
                    </a:ext>
                  </a:extLst>
                </a:gridCol>
              </a:tblGrid>
              <a:tr h="221994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범위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변수의 생명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99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전역 변수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 밖에서 선언 혹은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/let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키워드 없이 아무 곳에서나 선언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전역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프로그램이 실행을 시작할 때 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종료 때 소멸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26455"/>
                  </a:ext>
                </a:extLst>
              </a:tr>
              <a:tr h="369133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 변수</a:t>
                      </a:r>
                      <a:endParaRPr lang="en-US" altLang="ko-KR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함수 내에 </a:t>
                      </a:r>
                      <a:r>
                        <a:rPr kumimoji="0" lang="en-US" altLang="ko-KR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으로 선언</a:t>
                      </a:r>
                      <a:endParaRPr kumimoji="0" lang="en-US" altLang="ko-KR" sz="1200" kern="0" dirty="0" smtClea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실행될 때 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종료할 때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31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블록 변수</a:t>
                      </a:r>
                      <a:endParaRPr kumimoji="0" lang="ko-KR" altLang="en-US" sz="1200" b="1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if, while, for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 블록 내에 선언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선언된 블록 내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블록의 실행 시작 시 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블록이 끝나면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825307" y="3284984"/>
            <a:ext cx="8280530" cy="3108543"/>
            <a:chOff x="825307" y="3284984"/>
            <a:chExt cx="8280530" cy="3108543"/>
          </a:xfrm>
        </p:grpSpPr>
        <p:grpSp>
          <p:nvGrpSpPr>
            <p:cNvPr id="6" name="그룹 5"/>
            <p:cNvGrpSpPr/>
            <p:nvPr/>
          </p:nvGrpSpPr>
          <p:grpSpPr>
            <a:xfrm>
              <a:off x="825307" y="3284984"/>
              <a:ext cx="6050949" cy="3108543"/>
              <a:chOff x="1619672" y="3573016"/>
              <a:chExt cx="6192688" cy="310854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19672" y="3573016"/>
                <a:ext cx="6192688" cy="310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288000"/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x; </a:t>
                </a:r>
                <a:r>
                  <a:rPr lang="en-US" altLang="ko-KR" sz="1400" b="1" dirty="0" smtClean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 smtClean="0"/>
                  <a:t>function </a:t>
                </a:r>
                <a:r>
                  <a:rPr lang="en-US" altLang="ko-KR" sz="1400" b="1" dirty="0"/>
                  <a:t>f() { </a:t>
                </a:r>
                <a:endParaRPr lang="en-US" altLang="ko-KR" sz="1400" b="1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y;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지역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x </a:t>
                </a:r>
                <a:r>
                  <a:rPr lang="en-US" altLang="ko-KR" sz="1400" dirty="0"/>
                  <a:t>= 10; 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10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y </a:t>
                </a:r>
                <a:r>
                  <a:rPr lang="en-US" altLang="ko-KR" sz="1400" dirty="0"/>
                  <a:t>= 20; </a:t>
                </a:r>
                <a:r>
                  <a:rPr lang="en-US" altLang="ko-KR" sz="1400" dirty="0" smtClean="0"/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20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z </a:t>
                </a:r>
                <a:r>
                  <a:rPr lang="en-US" altLang="ko-KR" sz="1400" b="1" dirty="0"/>
                  <a:t>= 30;</a:t>
                </a:r>
                <a:r>
                  <a:rPr lang="en-US" altLang="ko-KR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새로운 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가 선언되고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30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 저장됨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if(y </a:t>
                </a:r>
                <a:r>
                  <a:rPr lang="en-US" altLang="ko-KR" sz="1400" b="1" dirty="0"/>
                  <a:t>== 20) { </a:t>
                </a:r>
                <a:endParaRPr lang="en-US" altLang="ko-KR" sz="1400" b="1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	</a:t>
                </a:r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b = 40; 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if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블록에서만 사용되는 블록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선언 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	b</a:t>
                </a:r>
                <a:r>
                  <a:rPr lang="en-US" altLang="ko-KR" sz="1400" dirty="0"/>
                  <a:t>++; </a:t>
                </a:r>
                <a:endParaRPr lang="en-US" altLang="ko-KR" sz="1400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} </a:t>
                </a: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이곳에서는 블록 변수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b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에 접근할 수 없음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 smtClean="0">
                    <a:solidFill>
                      <a:srgbClr val="00B050"/>
                    </a:solidFill>
                  </a:rPr>
                  <a:t>	//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이곳에서는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x, y, 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모두 접근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가능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 smtClean="0"/>
                  <a:t>}</a:t>
                </a:r>
              </a:p>
              <a:p>
                <a:pPr defTabSz="288000"/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여기서는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만 접근 가능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.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블록 변수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접근 불가 </a:t>
                </a:r>
                <a:endParaRPr lang="ko-KR" altLang="en-US" sz="11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1835696" y="4049486"/>
                <a:ext cx="5387106" cy="2187826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195736" y="5120812"/>
                <a:ext cx="4732287" cy="486242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087336" y="5578944"/>
              <a:ext cx="2018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전역 </a:t>
              </a:r>
              <a:r>
                <a:rPr lang="ko-KR" altLang="en-US" sz="1200" dirty="0"/>
                <a:t>변수 </a:t>
              </a:r>
              <a:r>
                <a:rPr lang="en-US" altLang="ko-KR" sz="1200" dirty="0"/>
                <a:t>x, z</a:t>
              </a:r>
              <a:r>
                <a:rPr lang="ko-KR" altLang="en-US" sz="1200" dirty="0"/>
                <a:t>의 사용 </a:t>
              </a:r>
              <a:r>
                <a:rPr lang="ko-KR" altLang="en-US" sz="1200" dirty="0" smtClean="0"/>
                <a:t>범위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프로그램 전체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90003" y="4937401"/>
              <a:ext cx="1880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블록 변수 </a:t>
              </a:r>
              <a:r>
                <a:rPr lang="en-US" altLang="ko-KR" sz="1200" b="1" dirty="0"/>
                <a:t>b</a:t>
              </a:r>
              <a:r>
                <a:rPr lang="ko-KR" altLang="en-US" sz="1200" dirty="0"/>
                <a:t>의 사용 범위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0003" y="3834193"/>
              <a:ext cx="1933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지역 변수 </a:t>
              </a:r>
              <a:r>
                <a:rPr lang="en-US" altLang="ko-KR" sz="1200" b="1" dirty="0"/>
                <a:t>y</a:t>
              </a:r>
              <a:r>
                <a:rPr lang="ko-KR" altLang="en-US" sz="1200" dirty="0"/>
                <a:t>의 사용 범위</a:t>
              </a:r>
            </a:p>
          </p:txBody>
        </p:sp>
        <p:cxnSp>
          <p:nvCxnSpPr>
            <p:cNvPr id="13" name="직선 화살표 연결선 12"/>
            <p:cNvCxnSpPr>
              <a:stCxn id="11" idx="1"/>
              <a:endCxn id="7" idx="3"/>
            </p:cNvCxnSpPr>
            <p:nvPr/>
          </p:nvCxnSpPr>
          <p:spPr>
            <a:xfrm flipH="1">
              <a:off x="6012160" y="5075901"/>
              <a:ext cx="107784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</p:cNvCxnSpPr>
            <p:nvPr/>
          </p:nvCxnSpPr>
          <p:spPr>
            <a:xfrm flipH="1" flipV="1">
              <a:off x="6300192" y="3972692"/>
              <a:ext cx="789811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0" idx="1"/>
            </p:cNvCxnSpPr>
            <p:nvPr/>
          </p:nvCxnSpPr>
          <p:spPr>
            <a:xfrm flipH="1" flipV="1">
              <a:off x="6838919" y="5805264"/>
              <a:ext cx="248417" cy="45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지역 변수와 전역 변수의 이름을 같을 때</a:t>
            </a:r>
            <a:endParaRPr lang="en-US" altLang="ko-KR" dirty="0"/>
          </a:p>
          <a:p>
            <a:pPr lvl="1"/>
            <a:r>
              <a:rPr lang="ko-KR" altLang="en-US" dirty="0"/>
              <a:t>전역</a:t>
            </a:r>
            <a:r>
              <a:rPr lang="en-US" altLang="ko-KR" dirty="0"/>
              <a:t> </a:t>
            </a:r>
            <a:r>
              <a:rPr lang="ko-KR" altLang="en-US" dirty="0"/>
              <a:t>변수에 접근하고자 할 때 </a:t>
            </a:r>
            <a:r>
              <a:rPr lang="en-US" altLang="ko-KR" dirty="0"/>
              <a:t>: </a:t>
            </a:r>
            <a:r>
              <a:rPr lang="en-US" altLang="ko-KR" b="1" dirty="0"/>
              <a:t>this.</a:t>
            </a:r>
            <a:r>
              <a:rPr lang="ko-KR" altLang="en-US" b="1" dirty="0" err="1" smtClean="0"/>
              <a:t>전역변수</a:t>
            </a:r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r>
              <a:rPr lang="ko-KR" altLang="en-US" sz="2000" dirty="0" smtClean="0">
                <a:solidFill>
                  <a:srgbClr val="C00000"/>
                </a:solidFill>
              </a:rPr>
              <a:t>주의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srgbClr val="C00000"/>
                </a:solidFill>
              </a:rPr>
              <a:t>let</a:t>
            </a:r>
            <a:r>
              <a:rPr lang="ko-KR" altLang="en-US" dirty="0">
                <a:solidFill>
                  <a:srgbClr val="C00000"/>
                </a:solidFill>
              </a:rPr>
              <a:t>으로 선언된 전역 변수는 </a:t>
            </a:r>
            <a:r>
              <a:rPr lang="en-US" altLang="ko-KR" dirty="0">
                <a:solidFill>
                  <a:srgbClr val="C00000"/>
                </a:solidFill>
              </a:rPr>
              <a:t>this</a:t>
            </a:r>
            <a:r>
              <a:rPr lang="ko-KR" altLang="en-US" dirty="0">
                <a:solidFill>
                  <a:srgbClr val="C00000"/>
                </a:solidFill>
              </a:rPr>
              <a:t>로 접근할 수 </a:t>
            </a:r>
            <a:r>
              <a:rPr lang="ko-KR" altLang="en-US" dirty="0" smtClean="0">
                <a:solidFill>
                  <a:srgbClr val="C00000"/>
                </a:solidFill>
              </a:rPr>
              <a:t>없다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r>
              <a:rPr lang="ko-KR" altLang="en-US" dirty="0" smtClean="0"/>
              <a:t> </a:t>
            </a: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x; 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6-6 </a:t>
            </a:r>
            <a:r>
              <a:rPr lang="ko-KR" altLang="en-US" dirty="0" smtClean="0"/>
              <a:t>지역 변수와 전역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변수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340768"/>
            <a:ext cx="5845224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</a:t>
            </a:r>
            <a:r>
              <a:rPr lang="en-US" altLang="ko-KR" sz="1200" dirty="0" err="1">
                <a:latin typeface="+mj-lt"/>
              </a:rPr>
              <a:t>DOCTYPE</a:t>
            </a:r>
            <a:r>
              <a:rPr lang="en-US" altLang="ko-KR" sz="1200" dirty="0">
                <a:latin typeface="+mj-lt"/>
              </a:rPr>
              <a:t>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&lt;head&gt;&lt;meta charset="</a:t>
            </a:r>
            <a:r>
              <a:rPr lang="en-US" altLang="ko-KR" sz="1200" dirty="0" err="1">
                <a:latin typeface="+mj-lt"/>
              </a:rPr>
              <a:t>utf</a:t>
            </a:r>
            <a:r>
              <a:rPr lang="en-US" altLang="ko-KR" sz="1200" dirty="0">
                <a:latin typeface="+mj-lt"/>
              </a:rPr>
              <a:t>-8"&gt;&lt;title&gt;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전역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지역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블록 변수</a:t>
            </a:r>
            <a:r>
              <a:rPr lang="en-US" altLang="ko-KR" sz="1200" dirty="0">
                <a:latin typeface="+mj-lt"/>
              </a:rPr>
              <a:t>&lt;/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let x;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function f() {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let y;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함수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f()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내에서만 사용되는 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x = 10;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y = 20;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20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z = 30; </a:t>
            </a:r>
            <a:r>
              <a:rPr lang="en-US" altLang="ko-KR" sz="1200" dirty="0">
                <a:latin typeface="+mj-lt"/>
              </a:rPr>
              <a:t>// </a:t>
            </a:r>
            <a:r>
              <a:rPr lang="ko-KR" altLang="en-US" sz="1200" dirty="0">
                <a:latin typeface="+mj-lt"/>
              </a:rPr>
              <a:t>새로운 전역 변수 </a:t>
            </a:r>
            <a:r>
              <a:rPr lang="en-US" altLang="ko-KR" sz="1200" dirty="0">
                <a:latin typeface="+mj-lt"/>
              </a:rPr>
              <a:t>z</a:t>
            </a:r>
            <a:r>
              <a:rPr lang="ko-KR" altLang="en-US" sz="1200" dirty="0">
                <a:latin typeface="+mj-lt"/>
              </a:rPr>
              <a:t>가 선언되고 </a:t>
            </a:r>
            <a:r>
              <a:rPr lang="en-US" altLang="ko-KR" sz="1200" dirty="0">
                <a:latin typeface="+mj-lt"/>
              </a:rPr>
              <a:t>30</a:t>
            </a:r>
            <a:r>
              <a:rPr lang="ko-KR" altLang="en-US" sz="1200" dirty="0">
                <a:latin typeface="+mj-lt"/>
              </a:rPr>
              <a:t>이 저장됨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if(y == 20)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b="1" dirty="0">
                <a:latin typeface="+mj-lt"/>
              </a:rPr>
              <a:t>let b = 40;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if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블록에서만 사용되는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>
                <a:latin typeface="+mj-lt"/>
              </a:rPr>
              <a:t>b++;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("if </a:t>
            </a:r>
            <a:r>
              <a:rPr lang="ko-KR" altLang="en-US" sz="1200" dirty="0">
                <a:latin typeface="+mj-lt"/>
              </a:rPr>
              <a:t>블록 내 </a:t>
            </a:r>
            <a:r>
              <a:rPr lang="ko-KR" altLang="en-US" sz="1200" dirty="0" err="1">
                <a:latin typeface="+mj-lt"/>
              </a:rPr>
              <a:t>블록변수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b = " + b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접근할 수 없음</a:t>
            </a:r>
          </a:p>
          <a:p>
            <a:pPr defTabSz="180000"/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x, y, z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모두 접근 가능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>
                <a:latin typeface="+mj-lt"/>
              </a:rPr>
              <a:t>함수 </a:t>
            </a:r>
            <a:r>
              <a:rPr lang="en-US" altLang="ko-KR" sz="1200" dirty="0">
                <a:latin typeface="+mj-lt"/>
              </a:rPr>
              <a:t>f() </a:t>
            </a:r>
            <a:r>
              <a:rPr lang="ko-KR" altLang="en-US" sz="1200" dirty="0">
                <a:latin typeface="+mj-lt"/>
              </a:rPr>
              <a:t>내 지역변수 </a:t>
            </a:r>
            <a:r>
              <a:rPr lang="en-US" altLang="ko-KR" sz="1200" dirty="0">
                <a:latin typeface="+mj-lt"/>
              </a:rPr>
              <a:t>y = " + y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endParaRPr lang="en-US" altLang="ko-KR" sz="1200" b="1" dirty="0">
              <a:latin typeface="+mj-lt"/>
            </a:endParaRPr>
          </a:p>
          <a:p>
            <a:pPr defTabSz="180000"/>
            <a:r>
              <a:rPr lang="en-US" altLang="ko-KR" sz="1200" dirty="0"/>
              <a:t>f(); // </a:t>
            </a:r>
            <a:r>
              <a:rPr lang="ko-KR" altLang="en-US" sz="1200" dirty="0"/>
              <a:t>함수 </a:t>
            </a:r>
            <a:r>
              <a:rPr lang="en-US" altLang="ko-KR" sz="1200" dirty="0"/>
              <a:t>f()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x = 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z = " + z);</a:t>
            </a:r>
          </a:p>
          <a:p>
            <a:pPr defTabSz="180000"/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ko-KR" altLang="en-US" sz="1200" dirty="0" smtClean="0">
                <a:solidFill>
                  <a:srgbClr val="00B050"/>
                </a:solidFill>
              </a:rPr>
              <a:t>이곳에서는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x</a:t>
            </a:r>
            <a:r>
              <a:rPr lang="ko-KR" altLang="en-US" sz="1200" dirty="0" smtClean="0">
                <a:solidFill>
                  <a:srgbClr val="00B050"/>
                </a:solidFill>
              </a:rPr>
              <a:t>와 </a:t>
            </a:r>
            <a:r>
              <a:rPr lang="en-US" altLang="ko-KR" sz="1200" dirty="0" smtClean="0">
                <a:solidFill>
                  <a:srgbClr val="00B050"/>
                </a:solidFill>
              </a:rPr>
              <a:t>z</a:t>
            </a:r>
            <a:r>
              <a:rPr lang="ko-KR" altLang="en-US" sz="1200" dirty="0" smtClean="0">
                <a:solidFill>
                  <a:srgbClr val="00B050"/>
                </a:solidFill>
              </a:rPr>
              <a:t>만 접근 가능</a:t>
            </a:r>
            <a:r>
              <a:rPr lang="en-US" altLang="ko-KR" sz="1200" dirty="0" smtClean="0">
                <a:solidFill>
                  <a:srgbClr val="00B050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지역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y</a:t>
            </a:r>
            <a:r>
              <a:rPr lang="ko-KR" altLang="en-US" sz="1200" dirty="0" smtClean="0">
                <a:solidFill>
                  <a:srgbClr val="00B050"/>
                </a:solidFill>
              </a:rPr>
              <a:t>와 블록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b</a:t>
            </a:r>
            <a:r>
              <a:rPr lang="ko-KR" altLang="en-US" sz="1200" dirty="0" smtClean="0">
                <a:solidFill>
                  <a:srgbClr val="00B050"/>
                </a:solidFill>
              </a:rPr>
              <a:t>는 접근 불가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&lt;/body&gt;&lt;/html&gt;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4674" y="3039218"/>
            <a:ext cx="5271461" cy="2222321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3933056"/>
            <a:ext cx="4032448" cy="576064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16216" y="5872570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전역 변수 </a:t>
            </a:r>
            <a:r>
              <a:rPr lang="en-US" altLang="ko-KR" sz="1200" dirty="0"/>
              <a:t>x, z</a:t>
            </a:r>
            <a:r>
              <a:rPr lang="ko-KR" altLang="en-US" sz="1200" dirty="0"/>
              <a:t>의 사용 </a:t>
            </a:r>
            <a:r>
              <a:rPr lang="ko-KR" altLang="en-US" sz="1200" dirty="0" smtClean="0"/>
              <a:t>범위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프로그램 전체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516216" y="4082588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 변수 </a:t>
            </a:r>
            <a:r>
              <a:rPr lang="en-US" altLang="ko-KR" sz="1200" dirty="0"/>
              <a:t>b</a:t>
            </a:r>
            <a:r>
              <a:rPr lang="ko-KR" altLang="en-US" sz="1200" dirty="0"/>
              <a:t>의 사용 범위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1242" y="4793649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지역 변수 </a:t>
            </a:r>
            <a:r>
              <a:rPr lang="en-US" altLang="ko-KR" sz="1200" dirty="0"/>
              <a:t>y</a:t>
            </a:r>
            <a:r>
              <a:rPr lang="ko-KR" altLang="en-US" sz="1200" dirty="0"/>
              <a:t>의 사용 범위</a:t>
            </a:r>
          </a:p>
        </p:txBody>
      </p:sp>
      <p:cxnSp>
        <p:nvCxnSpPr>
          <p:cNvPr id="16" name="직선 화살표 연결선 15"/>
          <p:cNvCxnSpPr>
            <a:stCxn id="13" idx="1"/>
            <a:endCxn id="11" idx="3"/>
          </p:cNvCxnSpPr>
          <p:nvPr/>
        </p:nvCxnSpPr>
        <p:spPr>
          <a:xfrm flipH="1">
            <a:off x="4788024" y="4221088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1"/>
          </p:cNvCxnSpPr>
          <p:nvPr/>
        </p:nvCxnSpPr>
        <p:spPr>
          <a:xfrm flipH="1">
            <a:off x="5796135" y="4932149"/>
            <a:ext cx="725107" cy="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1"/>
          </p:cNvCxnSpPr>
          <p:nvPr/>
        </p:nvCxnSpPr>
        <p:spPr>
          <a:xfrm flipH="1" flipV="1">
            <a:off x="6168752" y="6093296"/>
            <a:ext cx="347464" cy="1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100A5E-F5DB-4879-98BB-BA113C3E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40" y="1392065"/>
            <a:ext cx="2863018" cy="23840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let</a:t>
            </a:r>
            <a:r>
              <a:rPr lang="ko-KR" altLang="en-US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도입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var</a:t>
            </a:r>
            <a:r>
              <a:rPr lang="ko-KR" altLang="en-US" sz="1800" dirty="0" smtClean="0"/>
              <a:t>를 사용할 때의 코딩 오류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변수 재 선언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줄이기 위해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2015</a:t>
            </a:r>
            <a:r>
              <a:rPr lang="ko-KR" altLang="en-US" sz="1800" dirty="0" smtClean="0"/>
              <a:t>년 </a:t>
            </a:r>
            <a:r>
              <a:rPr lang="en-US" altLang="ko-KR" sz="1800" dirty="0" err="1" smtClean="0"/>
              <a:t>ES6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표준에 도입 </a:t>
            </a:r>
            <a:endParaRPr lang="en-US" altLang="ko-KR" sz="1800" dirty="0" smtClean="0"/>
          </a:p>
          <a:p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let</a:t>
            </a:r>
            <a:r>
              <a:rPr lang="ko-KR" altLang="en-US" sz="1800" dirty="0" smtClean="0"/>
              <a:t>으로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동일한 변수 재 선언 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let</a:t>
            </a:r>
            <a:r>
              <a:rPr lang="ko-KR" altLang="en-US" sz="1800" dirty="0" smtClean="0"/>
              <a:t>은 변수 사용 범위를 블록 내로 제한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31639" y="3192963"/>
            <a:ext cx="331236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x = 1;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dirty="0">
                <a:latin typeface="+mj-lt"/>
              </a:rPr>
              <a:t> x = 2; // </a:t>
            </a:r>
            <a:r>
              <a:rPr lang="ko-KR" altLang="en-US" sz="1400" b="1" dirty="0">
                <a:latin typeface="+mj-lt"/>
              </a:rPr>
              <a:t>정상</a:t>
            </a:r>
            <a:r>
              <a:rPr lang="en-US" altLang="ko-KR" sz="1400" b="1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기존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제거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			  // </a:t>
            </a:r>
            <a:r>
              <a:rPr lang="ko-KR" altLang="en-US" sz="1400" dirty="0">
                <a:latin typeface="+mj-lt"/>
              </a:rPr>
              <a:t>새로운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 smtClean="0">
                <a:latin typeface="+mj-lt"/>
              </a:rPr>
              <a:t>생성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    // </a:t>
            </a:r>
            <a:r>
              <a:rPr lang="ko-KR" altLang="en-US" sz="1400" dirty="0" smtClean="0">
                <a:solidFill>
                  <a:srgbClr val="C00000"/>
                </a:solidFill>
                <a:latin typeface="+mj-lt"/>
              </a:rPr>
              <a:t>개발자의 실수로 코딩 오류 발생</a:t>
            </a:r>
            <a:endParaRPr lang="ko-KR" altLang="en-US" sz="1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96816" y="3194392"/>
            <a:ext cx="3807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altLang="ko-KR" sz="1400" dirty="0"/>
              <a:t>let x = 1;</a:t>
            </a:r>
          </a:p>
          <a:p>
            <a:r>
              <a:rPr lang="da-DK" altLang="ko-KR" sz="1400" b="1" strike="sngStrike" dirty="0"/>
              <a:t>let x = 2; </a:t>
            </a:r>
            <a:r>
              <a:rPr lang="en-US" altLang="ko-KR" sz="1400" dirty="0" smtClean="0"/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  <a:endParaRPr lang="en-US" altLang="ko-KR" sz="1400" b="1" dirty="0" smtClean="0"/>
          </a:p>
          <a:p>
            <a:r>
              <a:rPr lang="en-US" altLang="ko-KR" sz="1400" dirty="0" smtClean="0"/>
              <a:t>             //</a:t>
            </a:r>
            <a:r>
              <a:rPr lang="ko-KR" altLang="en-US" sz="1400" dirty="0" smtClean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에 대한 </a:t>
            </a:r>
            <a:r>
              <a:rPr lang="ko-KR" altLang="en-US" sz="1400" dirty="0" smtClean="0"/>
              <a:t>재 선언 </a:t>
            </a:r>
            <a:r>
              <a:rPr lang="ko-KR" altLang="en-US" sz="1400" dirty="0"/>
              <a:t>불가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17828" y="5283785"/>
            <a:ext cx="332617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if(a == b) 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smtClean="0">
                <a:latin typeface="+mj-lt"/>
              </a:rPr>
              <a:t>let </a:t>
            </a:r>
            <a:r>
              <a:rPr lang="en-US" altLang="ko-KR" sz="1400" b="1" dirty="0">
                <a:latin typeface="+mj-lt"/>
              </a:rPr>
              <a:t>x = 10; </a:t>
            </a:r>
            <a:r>
              <a:rPr lang="en-US" altLang="ko-KR" sz="1400" dirty="0">
                <a:latin typeface="+mj-lt"/>
              </a:rPr>
              <a:t>// 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블록에서만 </a:t>
            </a:r>
            <a:r>
              <a:rPr lang="ko-KR" altLang="en-US" sz="1400" dirty="0" smtClean="0">
                <a:latin typeface="+mj-lt"/>
              </a:rPr>
              <a:t>사용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x</a:t>
            </a:r>
            <a:r>
              <a:rPr lang="en-US" altLang="ko-KR" sz="1400" strike="sngStrike" dirty="0">
                <a:latin typeface="+mj-lt"/>
              </a:rPr>
              <a:t>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b="1" dirty="0" smtClean="0">
                <a:latin typeface="+mj-lt"/>
              </a:rPr>
              <a:t>. </a:t>
            </a:r>
            <a:r>
              <a:rPr lang="en-US" altLang="ko-KR" sz="1400" dirty="0" smtClean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사용할 수 없음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6816" y="5283785"/>
            <a:ext cx="380763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for(</a:t>
            </a:r>
            <a:r>
              <a:rPr lang="en-US" altLang="ko-KR" sz="1400" b="1" dirty="0">
                <a:latin typeface="+mj-lt"/>
              </a:rPr>
              <a:t>let</a:t>
            </a:r>
            <a:r>
              <a:rPr lang="en-US" altLang="ko-KR" sz="1400" dirty="0">
                <a:latin typeface="+mj-lt"/>
              </a:rPr>
              <a:t> n=0; n&lt;10; n++) </a:t>
            </a:r>
            <a:r>
              <a:rPr lang="en-US" altLang="ko-KR" sz="1400" dirty="0" smtClean="0">
                <a:latin typeface="+mj-lt"/>
              </a:rPr>
              <a:t>{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 smtClean="0">
                <a:latin typeface="+mj-lt"/>
              </a:rPr>
              <a:t>let </a:t>
            </a:r>
            <a:r>
              <a:rPr lang="en-US" altLang="ko-KR" sz="1400" b="1" dirty="0">
                <a:latin typeface="+mj-lt"/>
              </a:rPr>
              <a:t>x = 10; </a:t>
            </a:r>
            <a:r>
              <a:rPr lang="en-US" altLang="ko-KR" sz="1400" dirty="0">
                <a:latin typeface="+mj-lt"/>
              </a:rPr>
              <a:t>// n</a:t>
            </a:r>
            <a:r>
              <a:rPr lang="ko-KR" altLang="en-US" sz="1400" dirty="0">
                <a:latin typeface="+mj-lt"/>
              </a:rPr>
              <a:t>과 </a:t>
            </a:r>
            <a:r>
              <a:rPr lang="en-US" altLang="ko-KR" sz="1400" dirty="0">
                <a:latin typeface="+mj-lt"/>
              </a:rPr>
              <a:t>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블록에서만 </a:t>
            </a:r>
            <a:r>
              <a:rPr lang="ko-KR" altLang="en-US" sz="1400" dirty="0" smtClean="0">
                <a:latin typeface="+mj-lt"/>
              </a:rPr>
              <a:t>사용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x</a:t>
            </a:r>
            <a:r>
              <a:rPr lang="en-US" altLang="ko-KR" sz="1400" strike="sngStrike" dirty="0">
                <a:latin typeface="+mj-lt"/>
              </a:rPr>
              <a:t>++;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b="1" dirty="0" smtClean="0">
                <a:latin typeface="+mj-lt"/>
              </a:rPr>
              <a:t>.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사용할 수 </a:t>
            </a:r>
            <a:r>
              <a:rPr lang="ko-KR" altLang="en-US" sz="1400" dirty="0" smtClean="0">
                <a:latin typeface="+mj-lt"/>
              </a:rPr>
              <a:t>없음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n</a:t>
            </a:r>
            <a:r>
              <a:rPr lang="en-US" altLang="ko-KR" sz="1400" strike="sngStrike" dirty="0">
                <a:latin typeface="+mj-lt"/>
              </a:rPr>
              <a:t>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  <a:r>
              <a:rPr lang="en-US" altLang="ko-KR" sz="1400" dirty="0" smtClean="0">
                <a:latin typeface="+mj-lt"/>
              </a:rPr>
              <a:t>n </a:t>
            </a:r>
            <a:r>
              <a:rPr lang="ko-KR" altLang="en-US" sz="1400" dirty="0">
                <a:latin typeface="+mj-lt"/>
              </a:rPr>
              <a:t>사용할 수 없음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9632" y="4240564"/>
            <a:ext cx="6264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* 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var</a:t>
            </a:r>
            <a:r>
              <a:rPr lang="ko-KR" altLang="en-US" sz="1600" dirty="0" smtClean="0">
                <a:solidFill>
                  <a:srgbClr val="C00000"/>
                </a:solidFill>
              </a:rPr>
              <a:t>보다</a:t>
            </a:r>
            <a:r>
              <a:rPr lang="en-US" altLang="ko-KR" sz="1600" dirty="0" smtClean="0">
                <a:solidFill>
                  <a:srgbClr val="C00000"/>
                </a:solidFill>
              </a:rPr>
              <a:t> let </a:t>
            </a:r>
            <a:r>
              <a:rPr lang="ko-KR" altLang="en-US" sz="1600" dirty="0" smtClean="0">
                <a:solidFill>
                  <a:srgbClr val="C00000"/>
                </a:solidFill>
              </a:rPr>
              <a:t>사용 권고 </a:t>
            </a:r>
            <a:r>
              <a:rPr lang="en-US" altLang="ko-KR" sz="1600" dirty="0" smtClean="0">
                <a:solidFill>
                  <a:srgbClr val="C00000"/>
                </a:solidFill>
              </a:rPr>
              <a:t>– </a:t>
            </a:r>
            <a:r>
              <a:rPr lang="ko-KR" altLang="en-US" sz="1600" dirty="0" smtClean="0">
                <a:solidFill>
                  <a:srgbClr val="C00000"/>
                </a:solidFill>
              </a:rPr>
              <a:t>개발자의 변수 재 선언 실수를 막기 위해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6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변하지 않는 값을 가지는 이름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/>
              <a:t>const</a:t>
            </a:r>
            <a:r>
              <a:rPr lang="ko-KR" altLang="en-US" sz="2000" dirty="0" smtClean="0"/>
              <a:t>로 선언</a:t>
            </a:r>
            <a:endParaRPr lang="en-US" altLang="ko-KR" sz="2000" dirty="0" smtClean="0"/>
          </a:p>
          <a:p>
            <a:pPr lvl="1"/>
            <a:endParaRPr lang="en-US" altLang="ko-KR" sz="1800" dirty="0"/>
          </a:p>
          <a:p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선언된 후 값 수정 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상수 </a:t>
            </a:r>
            <a:r>
              <a:rPr lang="ko-KR" altLang="en-US" sz="1800" dirty="0" err="1" smtClean="0"/>
              <a:t>재선언</a:t>
            </a:r>
            <a:r>
              <a:rPr lang="ko-KR" altLang="en-US" sz="1800" dirty="0" smtClean="0"/>
              <a:t> 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블록 범위에서만 사용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33907"/>
            <a:ext cx="54726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 </a:t>
            </a:r>
            <a:r>
              <a:rPr lang="en-US" altLang="ko-KR" sz="1400" dirty="0">
                <a:latin typeface="+mj-lt"/>
              </a:rPr>
              <a:t>// 10</a:t>
            </a:r>
            <a:r>
              <a:rPr lang="ko-KR" altLang="en-US" sz="1400" dirty="0">
                <a:latin typeface="+mj-lt"/>
              </a:rPr>
              <a:t>의 값을 가지는 상수 </a:t>
            </a:r>
            <a:r>
              <a:rPr lang="en-US" altLang="ko-KR" sz="1400" dirty="0">
                <a:latin typeface="+mj-lt"/>
              </a:rPr>
              <a:t>MAX </a:t>
            </a:r>
            <a:r>
              <a:rPr lang="ko-KR" altLang="en-US" sz="1400" dirty="0">
                <a:latin typeface="+mj-lt"/>
              </a:rPr>
              <a:t>선언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2823431"/>
            <a:ext cx="54726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MAX = 10;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strike="sngStrike" dirty="0" smtClean="0">
                <a:latin typeface="+mj-lt"/>
              </a:rPr>
              <a:t>MAX </a:t>
            </a:r>
            <a:r>
              <a:rPr lang="en-US" altLang="ko-KR" sz="1400" strike="sngStrike" dirty="0">
                <a:latin typeface="+mj-lt"/>
              </a:rPr>
              <a:t>= 20;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상수는 값을 바꿀 수 없다</a:t>
            </a:r>
            <a:r>
              <a:rPr lang="en-US" altLang="ko-KR" sz="1400" dirty="0"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3933056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MAX = 10;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...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strike="sngStrike" dirty="0" err="1" smtClean="0">
                <a:latin typeface="+mj-lt"/>
              </a:rPr>
              <a:t>const</a:t>
            </a:r>
            <a:r>
              <a:rPr lang="en-US" altLang="ko-KR" sz="1400" strike="sngStrike" dirty="0" smtClean="0">
                <a:latin typeface="+mj-lt"/>
              </a:rPr>
              <a:t> </a:t>
            </a:r>
            <a:r>
              <a:rPr lang="en-US" altLang="ko-KR" sz="1400" strike="sngStrike" dirty="0">
                <a:latin typeface="+mj-lt"/>
              </a:rPr>
              <a:t>MAX = 10;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 smtClean="0">
                <a:latin typeface="+mj-lt"/>
              </a:rPr>
              <a:t>상수의 </a:t>
            </a:r>
            <a:r>
              <a:rPr lang="ko-KR" altLang="en-US" sz="1400" dirty="0" err="1">
                <a:latin typeface="+mj-lt"/>
              </a:rPr>
              <a:t>재선언</a:t>
            </a:r>
            <a:r>
              <a:rPr lang="ko-KR" altLang="en-US" sz="1400" dirty="0">
                <a:latin typeface="+mj-lt"/>
              </a:rPr>
              <a:t> 불가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8429" y="5301208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if(a == b) {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...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let </a:t>
            </a:r>
            <a:r>
              <a:rPr lang="en-US" altLang="ko-KR" sz="1400" strike="sngStrike" dirty="0" smtClean="0">
                <a:latin typeface="+mj-lt"/>
              </a:rPr>
              <a:t>n = MAX</a:t>
            </a:r>
            <a:r>
              <a:rPr lang="en-US" altLang="ko-KR" sz="1400" dirty="0" smtClean="0">
                <a:latin typeface="+mj-lt"/>
              </a:rPr>
              <a:t>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smtClean="0">
                <a:latin typeface="+mj-lt"/>
              </a:rPr>
              <a:t>  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 밖에서 </a:t>
            </a:r>
            <a:r>
              <a:rPr lang="ko-KR" altLang="en-US" sz="1400" dirty="0" smtClean="0">
                <a:latin typeface="+mj-lt"/>
              </a:rPr>
              <a:t>사용 불가</a:t>
            </a:r>
            <a:endParaRPr lang="ko-KR" altLang="en-US" sz="1400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50454" y="5301207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for(let n=0; n&lt;10; n++) {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...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let </a:t>
            </a:r>
            <a:r>
              <a:rPr lang="en-US" altLang="ko-KR" sz="1400" strike="sngStrike" dirty="0">
                <a:latin typeface="+mj-lt"/>
              </a:rPr>
              <a:t>m = MAX</a:t>
            </a:r>
            <a:r>
              <a:rPr lang="en-US" altLang="ko-KR" sz="1400" dirty="0">
                <a:latin typeface="+mj-lt"/>
              </a:rPr>
              <a:t>; 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smtClean="0">
                <a:latin typeface="+mj-lt"/>
              </a:rPr>
              <a:t>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 </a:t>
            </a:r>
            <a:r>
              <a:rPr lang="ko-KR" altLang="en-US" sz="1400" dirty="0" smtClean="0">
                <a:latin typeface="+mj-lt"/>
              </a:rPr>
              <a:t>바깥에서 사용 </a:t>
            </a:r>
            <a:r>
              <a:rPr lang="ko-KR" altLang="en-US" sz="1400" dirty="0">
                <a:latin typeface="+mj-lt"/>
              </a:rPr>
              <a:t>불가</a:t>
            </a:r>
          </a:p>
        </p:txBody>
      </p:sp>
    </p:spTree>
    <p:extLst>
      <p:ext uri="{BB962C8B-B14F-4D97-AF65-F5344CB8AC3E}">
        <p14:creationId xmlns:p14="http://schemas.microsoft.com/office/powerpoint/2010/main" val="189281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자체</a:t>
            </a:r>
            <a:endParaRPr lang="en-US" altLang="ko-KR" dirty="0"/>
          </a:p>
          <a:p>
            <a:pPr lvl="1"/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ko-KR" altLang="en-US" dirty="0"/>
              <a:t>종류</a:t>
            </a:r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7038023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이중 인용 부호</a:t>
            </a:r>
            <a:r>
              <a:rPr lang="en-US" altLang="ko-KR" dirty="0"/>
              <a:t>(“”)</a:t>
            </a:r>
            <a:r>
              <a:rPr lang="ko-KR" altLang="en-US" dirty="0"/>
              <a:t>와 단일 인용 부호</a:t>
            </a:r>
            <a:r>
              <a:rPr lang="en-US" altLang="ko-KR" dirty="0"/>
              <a:t>(‘’) </a:t>
            </a:r>
            <a:r>
              <a:rPr lang="ko-KR" altLang="en-US" dirty="0"/>
              <a:t>모두 사용</a:t>
            </a:r>
            <a:endParaRPr lang="en-US" altLang="ko-KR" dirty="0"/>
          </a:p>
          <a:p>
            <a:pPr lvl="1"/>
            <a:r>
              <a:rPr lang="ko-KR" altLang="en-US" dirty="0"/>
              <a:t>문자열 내에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“ </a:t>
            </a:r>
            <a:r>
              <a:rPr lang="ko-KR" altLang="en-US" dirty="0"/>
              <a:t>문자를 그대로 사용하고자 하는 경우 </a:t>
            </a:r>
            <a:r>
              <a:rPr lang="en-US" altLang="ko-KR" dirty="0"/>
              <a:t>\”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let </a:t>
            </a:r>
            <a:r>
              <a:rPr lang="en-US" altLang="ko-KR" dirty="0"/>
              <a:t>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h3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 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/>
              <a:t>; 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13</a:t>
            </a:r>
          </a:p>
          <a:p>
            <a:pPr defTabSz="180000"/>
            <a:r>
              <a:rPr lang="en-US" altLang="ko-KR" sz="1400" dirty="0"/>
              <a:t>	let hex = </a:t>
            </a:r>
            <a:r>
              <a:rPr lang="en-US" altLang="ko-KR" sz="1400" b="1" dirty="0"/>
              <a:t>0x15</a:t>
            </a:r>
            <a:r>
              <a:rPr lang="en-US" altLang="ko-KR" sz="1400" dirty="0"/>
              <a:t>; 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21</a:t>
            </a:r>
          </a:p>
          <a:p>
            <a:pPr defTabSz="180000"/>
            <a:r>
              <a:rPr lang="en-US" altLang="ko-KR" sz="1400" dirty="0"/>
              <a:t>	let condition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 // True</a:t>
            </a:r>
            <a:r>
              <a:rPr lang="ko-KR" altLang="en-US" sz="1400" dirty="0"/>
              <a:t>로 하면 안됨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/>
              <a:t>단일인용부호로도 표현</a:t>
            </a:r>
            <a:r>
              <a:rPr lang="en-US" altLang="ko-KR" sz="1400" b="1" dirty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56C2F-9004-43F5-B7F3-A5E0FE40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4" y="1797578"/>
            <a:ext cx="2792748" cy="25675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자바스크립트의 연산과 연산자 종류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산술 연산자</a:t>
            </a:r>
            <a:endParaRPr lang="en-US" altLang="ko-KR" dirty="0"/>
          </a:p>
          <a:p>
            <a:pPr lvl="2"/>
            <a:r>
              <a:rPr lang="en-US" altLang="ko-KR" dirty="0"/>
              <a:t>5 </a:t>
            </a:r>
            <a:r>
              <a:rPr lang="ko-KR" altLang="en-US" dirty="0"/>
              <a:t>가지 </a:t>
            </a:r>
            <a:r>
              <a:rPr lang="en-US" altLang="ko-KR" dirty="0"/>
              <a:t>: </a:t>
            </a: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연산의 결과는 항상 </a:t>
            </a:r>
            <a:r>
              <a:rPr lang="ko-KR" altLang="en-US" b="1" dirty="0"/>
              <a:t>실수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/>
              <a:t>사용자의 입력 및 계산</a:t>
            </a:r>
            <a:endParaRPr lang="en-US" altLang="ko-KR" dirty="0"/>
          </a:p>
          <a:p>
            <a:pPr lvl="1"/>
            <a:r>
              <a:rPr lang="ko-KR" altLang="en-US" dirty="0"/>
              <a:t>마우스와 키보드 입력은 오직 자바스크립트로만 가능</a:t>
            </a:r>
            <a:endParaRPr lang="en-US" altLang="ko-KR" dirty="0"/>
          </a:p>
          <a:p>
            <a:pPr lvl="1"/>
            <a:r>
              <a:rPr lang="ko-KR" altLang="en-US" dirty="0"/>
              <a:t>계산 기능</a:t>
            </a:r>
          </a:p>
          <a:p>
            <a:pPr lvl="0"/>
            <a:r>
              <a:rPr lang="ko-KR" altLang="en-US" dirty="0"/>
              <a:t>웹 페이지 내용 및 모양의 동적 제어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속성</a:t>
            </a:r>
            <a:r>
              <a:rPr lang="en-US" altLang="ko-KR" dirty="0"/>
              <a:t>, </a:t>
            </a:r>
            <a:r>
              <a:rPr lang="ko-KR" altLang="en-US" dirty="0" err="1"/>
              <a:t>콘텐츠</a:t>
            </a:r>
            <a:r>
              <a:rPr lang="en-US" altLang="ko-KR" dirty="0"/>
              <a:t>, CSS </a:t>
            </a:r>
            <a:r>
              <a:rPr lang="ko-KR" altLang="en-US" dirty="0" err="1"/>
              <a:t>프로퍼티</a:t>
            </a:r>
            <a:r>
              <a:rPr lang="ko-KR" altLang="en-US" dirty="0"/>
              <a:t> 값 동적 변경</a:t>
            </a:r>
          </a:p>
          <a:p>
            <a:pPr lvl="0"/>
            <a:r>
              <a:rPr lang="ko-KR" altLang="en-US" dirty="0"/>
              <a:t>브라우저 제어</a:t>
            </a:r>
            <a:endParaRPr lang="en-US" altLang="ko-KR" dirty="0"/>
          </a:p>
          <a:p>
            <a:pPr lvl="1"/>
            <a:r>
              <a:rPr lang="ko-KR" altLang="en-US" dirty="0"/>
              <a:t>브라우저 윈도우 크기와 모양 제어</a:t>
            </a:r>
            <a:endParaRPr lang="en-US" altLang="ko-KR" dirty="0"/>
          </a:p>
          <a:p>
            <a:pPr lvl="1"/>
            <a:r>
              <a:rPr lang="ko-KR" altLang="en-US" dirty="0"/>
              <a:t>새 윈도우 열기</a:t>
            </a:r>
            <a:r>
              <a:rPr lang="en-US" altLang="ko-KR" dirty="0"/>
              <a:t>/</a:t>
            </a:r>
            <a:r>
              <a:rPr lang="ko-KR" altLang="en-US" dirty="0"/>
              <a:t>닫기</a:t>
            </a:r>
            <a:endParaRPr lang="en-US" altLang="ko-KR" dirty="0"/>
          </a:p>
          <a:p>
            <a:pPr lvl="1"/>
            <a:r>
              <a:rPr lang="ko-KR" altLang="en-US" dirty="0"/>
              <a:t>다른 웹 사이트 접속</a:t>
            </a:r>
            <a:endParaRPr lang="en-US" altLang="ko-KR" dirty="0"/>
          </a:p>
          <a:p>
            <a:pPr lvl="1"/>
            <a:r>
              <a:rPr lang="ko-KR" altLang="en-US" dirty="0" err="1"/>
              <a:t>히스토리</a:t>
            </a:r>
            <a:r>
              <a:rPr lang="ko-KR" altLang="en-US" dirty="0"/>
              <a:t> 제어</a:t>
            </a:r>
          </a:p>
          <a:p>
            <a:pPr lvl="0"/>
            <a:r>
              <a:rPr lang="ko-KR" altLang="en-US" dirty="0"/>
              <a:t>웹 서버와의 통신</a:t>
            </a:r>
            <a:endParaRPr lang="en-US" altLang="ko-KR" dirty="0"/>
          </a:p>
          <a:p>
            <a:r>
              <a:rPr lang="ko-KR" altLang="en-US" dirty="0"/>
              <a:t>웹 애플리케이션 작성</a:t>
            </a:r>
            <a:endParaRPr lang="en-US" altLang="ko-KR" dirty="0"/>
          </a:p>
          <a:p>
            <a:pPr lvl="1"/>
            <a:r>
              <a:rPr lang="ko-KR" altLang="en-US" dirty="0"/>
              <a:t>캔버스 그래픽</a:t>
            </a:r>
            <a:r>
              <a:rPr lang="en-US" altLang="ko-KR" dirty="0"/>
              <a:t>, </a:t>
            </a:r>
            <a:r>
              <a:rPr lang="ko-KR" altLang="en-US" dirty="0"/>
              <a:t>로컬</a:t>
            </a:r>
            <a:r>
              <a:rPr lang="en-US" altLang="ko-KR" dirty="0"/>
              <a:t>/</a:t>
            </a:r>
            <a:r>
              <a:rPr lang="ko-KR" altLang="en-US" dirty="0"/>
              <a:t>세션 스토리지 저장</a:t>
            </a:r>
            <a:r>
              <a:rPr lang="en-US" altLang="ko-KR" dirty="0"/>
              <a:t>, </a:t>
            </a:r>
            <a:r>
              <a:rPr lang="ko-KR" altLang="en-US" dirty="0"/>
              <a:t>위치정보서비스 등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CDD582-02D0-4113-935B-54831EE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06264"/>
            <a:ext cx="2604365" cy="2781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</a:t>
            </a:r>
            <a:r>
              <a:rPr lang="ko-KR" altLang="en-US" dirty="0"/>
              <a:t>산술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506264"/>
            <a:ext cx="496855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x=32;</a:t>
            </a:r>
          </a:p>
          <a:p>
            <a:pPr defTabSz="180000"/>
            <a:r>
              <a:rPr lang="en-US" altLang="ko-KR" sz="1200" dirty="0"/>
              <a:t>	let total = </a:t>
            </a:r>
            <a:r>
              <a:rPr lang="en-US" altLang="ko-KR" sz="1200" b="1" dirty="0"/>
              <a:t>100 + x*2/4 - 3</a:t>
            </a:r>
            <a:r>
              <a:rPr lang="en-US" altLang="ko-KR" sz="1200" dirty="0"/>
              <a:t>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b="1" dirty="0"/>
              <a:t>x / 10</a:t>
            </a:r>
            <a:r>
              <a:rPr lang="en-US" altLang="ko-KR" sz="1200" dirty="0"/>
              <a:t>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/>
              <a:t>	let mod = </a:t>
            </a:r>
            <a:r>
              <a:rPr lang="en-US" altLang="ko-KR" sz="1200" b="1" dirty="0"/>
              <a:t>x % 2</a:t>
            </a:r>
            <a:r>
              <a:rPr lang="en-US" altLang="ko-KR" sz="1200" dirty="0"/>
              <a:t>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("x%2 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/>
              <a:t>증감 연산자 </a:t>
            </a:r>
            <a:r>
              <a:rPr lang="en-US" altLang="ko-KR" dirty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a  =  1;</a:t>
            </a:r>
          </a:p>
          <a:p>
            <a:r>
              <a:rPr lang="en-US" altLang="ko-KR" sz="2000" dirty="0"/>
              <a:t>b  =  </a:t>
            </a:r>
            <a:r>
              <a:rPr lang="en-US" altLang="ko-KR" sz="2000" b="1" dirty="0"/>
              <a:t>a ++</a:t>
            </a:r>
            <a:r>
              <a:rPr lang="en-US" altLang="ko-KR" sz="2000" dirty="0"/>
              <a:t>;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/>
              <a:t>a  =  1;</a:t>
            </a:r>
          </a:p>
          <a:p>
            <a:pPr fontAlgn="base"/>
            <a:r>
              <a:rPr lang="en-US" altLang="ko-KR" sz="2000" dirty="0"/>
              <a:t>b  =  </a:t>
            </a:r>
            <a:r>
              <a:rPr lang="en-US" altLang="ko-KR" sz="2000" b="1" dirty="0"/>
              <a:t>++ a</a:t>
            </a:r>
            <a:r>
              <a:rPr lang="en-US" altLang="ko-KR" sz="2000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(b) </a:t>
            </a:r>
            <a:r>
              <a:rPr lang="ko-KR" altLang="en-US" sz="1600" dirty="0"/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(a) </a:t>
            </a:r>
            <a:r>
              <a:rPr lang="ko-KR" altLang="en-US" sz="1600" dirty="0"/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a++</a:t>
            </a:r>
            <a:r>
              <a:rPr lang="ko-KR" altLang="en-US" sz="1000" dirty="0">
                <a:solidFill>
                  <a:schemeClr val="tx1"/>
                </a:solidFill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>
                <a:solidFill>
                  <a:schemeClr val="tx1"/>
                </a:solidFill>
              </a:rPr>
              <a:t>b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연산 </a:t>
            </a:r>
            <a:r>
              <a:rPr lang="en-US" altLang="ko-KR" dirty="0"/>
              <a:t>: </a:t>
            </a:r>
            <a:r>
              <a:rPr lang="ko-KR" altLang="en-US" dirty="0"/>
              <a:t>오른쪽 식의 결과를 왼쪽 변수에 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대입연산자 종류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dirty="0"/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		// 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		// 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A5356-B29A-4D1A-8B73-3D88A695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4"/>
            <a:ext cx="2528522" cy="27002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/>
              <a:t>–9 </a:t>
            </a:r>
            <a:r>
              <a:rPr lang="ko-KR" altLang="en-US" dirty="0"/>
              <a:t>대입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x=3, y=3, z=3;</a:t>
            </a:r>
          </a:p>
          <a:p>
            <a:pPr defTabSz="180000"/>
            <a:r>
              <a:rPr lang="es-ES" altLang="ko-KR" sz="1200" dirty="0"/>
              <a:t>	document.write("x=" + x + ", y=" + y);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pl-PL" altLang="ko-KR" sz="1200" dirty="0"/>
              <a:t>document.write(", z=" + z + "&lt;br&gt;&lt;br&gt;");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x += 3; </a:t>
            </a:r>
            <a:r>
              <a:rPr lang="en-US" altLang="ko-KR" sz="1200" dirty="0"/>
              <a:t>// x=x+3 -&gt; x=6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y *= 3; </a:t>
            </a:r>
            <a:r>
              <a:rPr lang="en-US" altLang="ko-KR" sz="1200" dirty="0"/>
              <a:t>// y=y*3 -&gt; y=9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z %= 2; </a:t>
            </a:r>
            <a:r>
              <a:rPr lang="en-US" altLang="ko-KR" sz="1200" dirty="0"/>
              <a:t>// z=z%2 -&gt; z=1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+=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x="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("y *=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("z %= 2;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z=" + z);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: </a:t>
            </a:r>
            <a:r>
              <a:rPr lang="ko-KR" altLang="en-US" dirty="0"/>
              <a:t>두 값 비교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 연산자 종류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age = 25;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		// 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425D84-EF50-45F6-A756-4062EBD5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56792"/>
            <a:ext cx="2478700" cy="33436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6-10 </a:t>
            </a:r>
            <a:r>
              <a:rPr lang="ko-KR" altLang="en-US" dirty="0"/>
              <a:t>비교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480" y="1556792"/>
            <a:ext cx="43349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x=13, y=7;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("x=" + x + ",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==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==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!=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!=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&gt;=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 y : "</a:t>
            </a:r>
            <a:r>
              <a:rPr lang="ko-KR" altLang="en-US" sz="1200" dirty="0"/>
              <a:t> </a:t>
            </a:r>
            <a:r>
              <a:rPr lang="en-US" altLang="ko-KR" sz="1200" b="1" dirty="0"/>
              <a:t>+ (x &gt;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en-US" altLang="ko-KR" sz="1200" b="1" dirty="0"/>
              <a:t> (x &lt;=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&lt;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: AND, OR, NOT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&amp;&amp;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(age &lt; 25)); 	// 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C94969-7030-42F9-842E-07F1310B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05" y="1635230"/>
            <a:ext cx="2528522" cy="34108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6–11 </a:t>
            </a:r>
            <a:r>
              <a:rPr lang="ko-KR" altLang="en-US" dirty="0"/>
              <a:t>논리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689" y="1628800"/>
            <a:ext cx="518457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b="1" dirty="0"/>
              <a:t> x=true, y=false;</a:t>
            </a:r>
          </a:p>
          <a:p>
            <a:pPr defTabSz="180000"/>
            <a:r>
              <a:rPr lang="es-ES" altLang="ko-KR" sz="1200" dirty="0"/>
              <a:t>	document.write("x=" + x + ", y=" + y + "&lt;br&gt;&lt;br&gt;");</a:t>
            </a:r>
          </a:p>
          <a:p>
            <a:pPr defTabSz="180000"/>
            <a:r>
              <a:rPr lang="es-ES" altLang="ko-KR" sz="1200" dirty="0"/>
              <a:t>	document.write("x &amp;&amp; y : "+ (</a:t>
            </a:r>
            <a:r>
              <a:rPr lang="es-ES" altLang="ko-KR" sz="1200" b="1" dirty="0"/>
              <a:t>x&amp;&amp;y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s-ES" altLang="ko-KR" sz="1200" dirty="0"/>
              <a:t>	document.write("x || y : "+ (</a:t>
            </a:r>
            <a:r>
              <a:rPr lang="es-ES" altLang="ko-KR" sz="1200" b="1" dirty="0"/>
              <a:t>x||y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("!x : " + (</a:t>
            </a:r>
            <a:r>
              <a:rPr lang="en-US" altLang="ko-KR" sz="1200" b="1" dirty="0"/>
              <a:t>!x</a:t>
            </a:r>
            <a:r>
              <a:rPr lang="en-US" altLang="ko-KR" sz="1200" dirty="0"/>
              <a:t>) +"&lt;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document.write("(3&gt;2) &amp;&amp; (3&lt;4) : " + (</a:t>
            </a:r>
            <a:r>
              <a:rPr lang="it-IT" altLang="ko-KR" sz="1200" b="1" dirty="0"/>
              <a:t>(3&gt;2)&amp;&amp;(3&lt;4)</a:t>
            </a:r>
            <a:r>
              <a:rPr lang="it-IT" altLang="ko-KR" sz="1200" dirty="0"/>
              <a:t>) + "&lt;br&gt;");</a:t>
            </a:r>
          </a:p>
          <a:p>
            <a:pPr defTabSz="180000"/>
            <a:r>
              <a:rPr lang="it-IT" altLang="ko-KR" sz="1200" dirty="0"/>
              <a:t>	document.write("(3==-2) || (-1&lt;0) : " + (</a:t>
            </a:r>
            <a:r>
              <a:rPr lang="it-IT" altLang="ko-KR" sz="1200" b="1" dirty="0"/>
              <a:t>(3==2)||(-1&lt;0)</a:t>
            </a:r>
            <a:r>
              <a:rPr lang="it-IT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연산</a:t>
            </a:r>
            <a:endParaRPr lang="en-US" altLang="ko-KR" dirty="0"/>
          </a:p>
          <a:p>
            <a:pPr lvl="1"/>
            <a:r>
              <a:rPr lang="en-US" altLang="ko-KR" dirty="0"/>
              <a:t>condition 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전체 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값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94CA4-8245-4AB2-8CE5-3ACE8EC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3" y="1628800"/>
            <a:ext cx="2685442" cy="24213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6–12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a=3, b=5;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("a=" + a + ", b=" + b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두수의 차이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(</a:t>
            </a:r>
            <a:r>
              <a:rPr lang="en-US" altLang="ko-KR" sz="1200" b="1" dirty="0"/>
              <a:t>(a&gt;b)?(a-b):(b-a)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작성이 가능한 위치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작성</a:t>
            </a:r>
          </a:p>
          <a:p>
            <a:pPr marL="365760" lvl="1" indent="0">
              <a:buNone/>
            </a:pPr>
            <a:r>
              <a:rPr lang="en-US" altLang="ko-KR" dirty="0"/>
              <a:t>2. &lt;script&gt;&lt;/script&gt; </a:t>
            </a:r>
            <a:r>
              <a:rPr lang="ko-KR" altLang="en-US" dirty="0"/>
              <a:t>태그에 작성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자바스크립트 파일에 작성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0"/>
            <a:endParaRPr lang="en-US" altLang="ko-KR" dirty="0"/>
          </a:p>
          <a:p>
            <a:pPr marL="0" lvl="0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개념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비트 연산 종류</a:t>
            </a:r>
            <a:endParaRPr lang="en-US" altLang="ko-KR" dirty="0"/>
          </a:p>
          <a:p>
            <a:pPr lvl="1"/>
            <a:r>
              <a:rPr lang="ko-KR" altLang="en-US" dirty="0"/>
              <a:t>비트들끼리의 비트 논리 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논리 연산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9" y="3933056"/>
            <a:ext cx="793406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시프트 </a:t>
            </a:r>
            <a:r>
              <a:rPr lang="en-US" altLang="ko-KR" dirty="0"/>
              <a:t>: </a:t>
            </a:r>
            <a:r>
              <a:rPr lang="ko-KR" altLang="en-US" dirty="0"/>
              <a:t>저장 공간에서 비트들의 오른쪽</a:t>
            </a:r>
            <a:r>
              <a:rPr lang="en-US" altLang="ko-KR" dirty="0"/>
              <a:t>/</a:t>
            </a:r>
            <a:r>
              <a:rPr lang="ko-KR" altLang="en-US" dirty="0"/>
              <a:t>왼쪽 이동</a:t>
            </a:r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1E5EA6-CBD8-4759-8EA9-02A6AC3D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99" y="1783778"/>
            <a:ext cx="2933983" cy="359201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6–13 </a:t>
            </a:r>
            <a:r>
              <a:rPr lang="ko-KR" altLang="en-US" dirty="0"/>
              <a:t>비트 연산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6912" y="1268760"/>
            <a:ext cx="4753916" cy="5539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 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-8"&gt;&lt;title&gt;</a:t>
            </a:r>
            <a:r>
              <a:rPr lang="ko-KR" altLang="en-US" sz="1000" dirty="0"/>
              <a:t>비트 연산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digit8(v) { </a:t>
            </a:r>
            <a:r>
              <a:rPr lang="en-US" altLang="ko-KR" sz="1000" dirty="0"/>
              <a:t>// </a:t>
            </a:r>
            <a:r>
              <a:rPr lang="ko-KR" altLang="en-US" sz="1000" dirty="0"/>
              <a:t>숫자 </a:t>
            </a:r>
            <a:r>
              <a:rPr lang="en-US" altLang="ko-KR" sz="1000" dirty="0"/>
              <a:t>v</a:t>
            </a:r>
            <a:r>
              <a:rPr lang="ko-KR" altLang="en-US" sz="1000" dirty="0"/>
              <a:t>를 </a:t>
            </a:r>
            <a:r>
              <a:rPr lang="en-US" altLang="ko-KR" sz="1000" dirty="0"/>
              <a:t>8</a:t>
            </a:r>
            <a:r>
              <a:rPr lang="ko-KR" altLang="en-US" sz="1000" dirty="0"/>
              <a:t>비트 </a:t>
            </a:r>
            <a:r>
              <a:rPr lang="en-US" altLang="ko-KR" sz="1000" dirty="0"/>
              <a:t>2</a:t>
            </a:r>
            <a:r>
              <a:rPr lang="ko-KR" altLang="en-US" sz="1000" dirty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/>
              <a:t>	for(let i=0; i&lt;8; i++, v&lt;&lt;=1) {</a:t>
            </a:r>
          </a:p>
          <a:p>
            <a:pPr defTabSz="180000"/>
            <a:r>
              <a:rPr lang="en-US" altLang="ko-KR" sz="1000" dirty="0"/>
              <a:t>		if((</a:t>
            </a:r>
            <a:r>
              <a:rPr lang="en-US" altLang="ko-KR" sz="1000" b="1" dirty="0"/>
              <a:t>v &amp; 0x80</a:t>
            </a:r>
            <a:r>
              <a:rPr lang="en-US" altLang="ko-KR" sz="1000" dirty="0"/>
              <a:t>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논리 연산과 시프트 연산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b="1" dirty="0"/>
              <a:t> x=10, y=3;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: 				" 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("y : 				" 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/>
              <a:t>	document.write("x &amp; y  : 		" 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| y  : 		" 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^ y  : 		" 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("~x     : 		" 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/>
              <a:t>	document.write("x &lt;&lt; 1 : 		" 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/>
              <a:t>	document.write("x &gt;&gt; 1 : 		" 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&gt;&gt;&gt; 1: 	" 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")");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742244" y="4149080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곱하기 </a:t>
            </a:r>
            <a:r>
              <a:rPr lang="en-US" altLang="ko-KR" sz="1000" dirty="0"/>
              <a:t>2</a:t>
            </a:r>
            <a:r>
              <a:rPr lang="ko-KR" altLang="en-US" sz="1000" dirty="0"/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72194" y="4722269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/>
              <a:t>나누기 </a:t>
            </a:r>
            <a:r>
              <a:rPr lang="en-US" altLang="ko-KR" sz="1000" dirty="0"/>
              <a:t>2</a:t>
            </a:r>
          </a:p>
          <a:p>
            <a:pPr fontAlgn="base"/>
            <a:r>
              <a:rPr lang="ko-KR" altLang="en-US" sz="1000" dirty="0"/>
              <a:t>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연결</a:t>
            </a:r>
            <a:endParaRPr lang="en-US" altLang="ko-KR" dirty="0"/>
          </a:p>
          <a:p>
            <a:pPr lvl="2"/>
            <a:r>
              <a:rPr lang="en-US" altLang="ko-KR" dirty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순서에</a:t>
            </a:r>
            <a:r>
              <a:rPr lang="en-US" altLang="ko-KR" dirty="0"/>
              <a:t> </a:t>
            </a:r>
            <a:r>
              <a:rPr lang="ko-KR" altLang="en-US" dirty="0"/>
              <a:t>유의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비교</a:t>
            </a:r>
            <a:endParaRPr lang="en-US" altLang="ko-KR" dirty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사용</a:t>
            </a:r>
            <a:endParaRPr lang="en-US" altLang="ko-KR" dirty="0"/>
          </a:p>
          <a:p>
            <a:pPr lvl="2"/>
            <a:r>
              <a:rPr lang="ko-KR" altLang="en-US" dirty="0"/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58abc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+ 35;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+ 35 -&gt;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abc2335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928AB80-5D51-48B1-B3FF-9ACAA283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84784"/>
            <a:ext cx="2729322" cy="366579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6-14 </a:t>
            </a:r>
            <a:r>
              <a:rPr lang="ko-KR" altLang="en-US" dirty="0"/>
              <a:t>문자열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+ 23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"35"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</a:t>
            </a:r>
            <a:r>
              <a:rPr lang="it-IT" altLang="ko-KR" sz="1200" b="1" dirty="0"/>
              <a:t>"abc" + 23 + 35</a:t>
            </a:r>
            <a:r>
              <a:rPr lang="it-IT" altLang="ko-KR" sz="1200" dirty="0"/>
              <a:t> + "&lt;br&gt;&lt;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  <a:r>
              <a:rPr lang="it-IT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name = 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== "</a:t>
            </a:r>
            <a:r>
              <a:rPr lang="en-US" altLang="ko-KR" sz="1200" b="1" dirty="0" err="1"/>
              <a:t>kitae</a:t>
            </a:r>
            <a:r>
              <a:rPr lang="en-US" altLang="ko-KR" sz="1200" b="1" dirty="0"/>
              <a:t>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&gt; "park"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if, if-else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거짓인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</a:t>
            </a:r>
            <a:r>
              <a:rPr lang="ko-KR" altLang="en-US" sz="1200" dirty="0"/>
              <a:t>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</a:t>
            </a:r>
            <a:r>
              <a:rPr lang="ko-KR" altLang="en-US" sz="1200" dirty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else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if(a &lt;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(“b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와 </a:t>
            </a:r>
            <a:r>
              <a:rPr lang="en-US" altLang="ko-KR" sz="1100" dirty="0"/>
              <a:t>b</a:t>
            </a:r>
            <a:r>
              <a:rPr lang="ko-KR" altLang="en-US" sz="1100" dirty="0"/>
              <a:t>는 같다</a:t>
            </a:r>
            <a:r>
              <a:rPr lang="en-US" altLang="ko-KR" sz="1100" dirty="0"/>
              <a:t>“);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412776"/>
            <a:ext cx="54006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&lt;title&gt;if-else&lt;/title&gt;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&lt;h3&gt;if-else</a:t>
            </a:r>
            <a:r>
              <a:rPr lang="ko-KR" altLang="en-US" sz="1200" dirty="0"/>
              <a:t>를 이용한 학점 매기기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grade;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score = prompt("</a:t>
            </a:r>
            <a:r>
              <a:rPr lang="ko-KR" altLang="en-US" sz="1200" b="1" dirty="0"/>
              <a:t>황기태 님 점수를 입력하세요</a:t>
            </a:r>
            <a:r>
              <a:rPr lang="en-US" altLang="ko-KR" sz="1200" b="1" dirty="0"/>
              <a:t>", 100);</a:t>
            </a:r>
          </a:p>
          <a:p>
            <a:pPr defTabSz="180000"/>
            <a:r>
              <a:rPr lang="en-US" altLang="ko-KR" sz="1200" dirty="0"/>
              <a:t>	score 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(score); // </a:t>
            </a:r>
            <a:r>
              <a:rPr lang="ko-KR" altLang="en-US" sz="1200" dirty="0"/>
              <a:t>문자열을 숫자로 바꿈</a:t>
            </a:r>
          </a:p>
          <a:p>
            <a:pPr defTabSz="180000"/>
            <a:r>
              <a:rPr lang="en-US" altLang="ko-KR" sz="1200" dirty="0"/>
              <a:t>	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/>
            <a:r>
              <a:rPr lang="en-US" altLang="ko-KR" sz="1200" dirty="0"/>
              <a:t>		grade = "A";</a:t>
            </a:r>
          </a:p>
          <a:p>
            <a:pPr defTabSz="180000"/>
            <a:r>
              <a:rPr lang="en-US" altLang="ko-KR" sz="1200" dirty="0"/>
              <a:t>	else if(score &gt;= 80) // 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"B";</a:t>
            </a:r>
          </a:p>
          <a:p>
            <a:pPr defTabSz="180000"/>
            <a:r>
              <a:rPr lang="en-US" altLang="ko-KR" sz="1200" dirty="0"/>
              <a:t>	else if(score &gt;= 70) // 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"C";</a:t>
            </a:r>
          </a:p>
          <a:p>
            <a:pPr defTabSz="180000"/>
            <a:r>
              <a:rPr lang="en-US" altLang="ko-KR" sz="1200" dirty="0"/>
              <a:t>	else if(score &gt;= 60) // 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"D";</a:t>
            </a:r>
          </a:p>
          <a:p>
            <a:pPr defTabSz="180000"/>
            <a:r>
              <a:rPr lang="en-US" altLang="ko-KR" sz="1200" dirty="0"/>
              <a:t>	else // 60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"F";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(score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E8AEC-90D4-466A-822F-F16DCA98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47852"/>
            <a:ext cx="3502198" cy="1381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BD257-1801-40DF-A1F8-0455506E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1" y="3851375"/>
            <a:ext cx="2923967" cy="18068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6–15 if-else </a:t>
            </a:r>
            <a:r>
              <a:rPr lang="ko-KR" altLang="en-US" dirty="0"/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switch </a:t>
            </a:r>
            <a:r>
              <a:rPr lang="ko-KR" altLang="en-US" dirty="0"/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값과 같을 때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default: // </a:t>
            </a:r>
            <a:r>
              <a:rPr lang="ko-KR" altLang="en-US" sz="1400" dirty="0"/>
              <a:t>어느 값과도 같지 않을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fruits="</a:t>
            </a:r>
            <a:r>
              <a:rPr lang="ko-KR" altLang="en-US" sz="1400" dirty="0"/>
              <a:t>사과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switch(fruits)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": </a:t>
            </a:r>
          </a:p>
          <a:p>
            <a:pPr defTabSz="180000"/>
            <a:r>
              <a:rPr lang="en-US" altLang="ko-KR" sz="1400" dirty="0"/>
              <a:t>		price</a:t>
            </a:r>
            <a:r>
              <a:rPr lang="ko-KR" altLang="en-US" sz="1400" dirty="0"/>
              <a:t> </a:t>
            </a:r>
            <a:r>
              <a:rPr lang="en-US" altLang="ko-KR" sz="1400" dirty="0"/>
              <a:t>= 200;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사과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300;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체리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400; break;</a:t>
            </a:r>
          </a:p>
          <a:p>
            <a:pPr defTabSz="180000"/>
            <a:r>
              <a:rPr lang="en-US" altLang="ko-KR" sz="1400" dirty="0"/>
              <a:t>	default: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팔지 않습니다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price = 0;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switch </a:t>
            </a:r>
            <a:r>
              <a:rPr lang="ko-KR" altLang="en-US" sz="1400" dirty="0"/>
              <a:t>문의 실행 결과 </a:t>
            </a:r>
            <a:r>
              <a:rPr lang="en-US" altLang="ko-KR" sz="1400" dirty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case </a:t>
            </a:r>
            <a:r>
              <a:rPr lang="ko-KR" altLang="en-US" dirty="0"/>
              <a:t>문의 ‘</a:t>
            </a:r>
            <a:r>
              <a:rPr lang="ko-KR" altLang="en-US" dirty="0" err="1"/>
              <a:t>값’은</a:t>
            </a:r>
            <a:r>
              <a:rPr lang="ko-KR" altLang="en-US" dirty="0"/>
              <a:t> </a:t>
            </a:r>
            <a:r>
              <a:rPr lang="en-US" altLang="ko-KR" dirty="0" err="1" smtClean="0"/>
              <a:t>const</a:t>
            </a:r>
            <a:r>
              <a:rPr lang="ko-KR" altLang="en-US" dirty="0" smtClean="0"/>
              <a:t>로 선언된 상수나 </a:t>
            </a:r>
            <a:r>
              <a:rPr lang="ko-KR" altLang="en-US" dirty="0" err="1" smtClean="0"/>
              <a:t>리터럴만</a:t>
            </a:r>
            <a:r>
              <a:rPr lang="ko-KR" altLang="en-US" dirty="0" smtClean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/>
              <a:t>잘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문의 ‘값’에 변수나 식은 사용 불가</a:t>
            </a:r>
            <a:endParaRPr lang="en-US" altLang="ko-KR" dirty="0"/>
          </a:p>
          <a:p>
            <a:pPr lvl="2"/>
            <a:r>
              <a:rPr lang="ko-KR" altLang="en-US" dirty="0"/>
              <a:t>잘못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132856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const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MAX = 100;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dirty="0" smtClean="0"/>
              <a:t>MAX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5405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7C44EB-FD38-4BBA-A821-C3A3DA45F0C3}"/>
              </a:ext>
            </a:extLst>
          </p:cNvPr>
          <p:cNvGrpSpPr/>
          <p:nvPr/>
        </p:nvGrpSpPr>
        <p:grpSpPr>
          <a:xfrm>
            <a:off x="5763379" y="2105948"/>
            <a:ext cx="2848680" cy="3295422"/>
            <a:chOff x="5763379" y="2105948"/>
            <a:chExt cx="2848680" cy="329542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89B79B-9FE8-44A1-AF6C-11BB4AD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79" y="2105948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7DCD7-C375-40EB-AD5B-5A9800B7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124" y="3142214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11839"/>
            <a:ext cx="489654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이미지에 마우스를 올리면 바나나로</a:t>
            </a:r>
            <a:endParaRPr lang="en-US" altLang="ko-KR" sz="1000" dirty="0"/>
          </a:p>
          <a:p>
            <a:r>
              <a:rPr lang="ko-KR" altLang="en-US" sz="1000" dirty="0"/>
              <a:t>내리면 다시 사과로 바뀐다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400" dirty="0"/>
                <a:t> city="Seoul";</a:t>
              </a:r>
            </a:p>
            <a:p>
              <a:pPr defTabSz="180000"/>
              <a:r>
                <a:rPr lang="en-US" altLang="ko-KR" sz="1400" b="1" dirty="0"/>
                <a:t>switch(city)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case "Seoul":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서울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strike="sngStrike" dirty="0"/>
                <a:t>break;</a:t>
              </a:r>
            </a:p>
            <a:p>
              <a:pPr defTabSz="180000"/>
              <a:r>
                <a:rPr lang="en-US" altLang="ko-KR" sz="1400" dirty="0"/>
                <a:t>	case "</a:t>
              </a:r>
              <a:r>
                <a:rPr lang="en-US" altLang="ko-KR" sz="1400" dirty="0" err="1"/>
                <a:t>NewYork</a:t>
              </a:r>
              <a:r>
                <a:rPr lang="en-US" altLang="ko-KR" sz="1400" dirty="0"/>
                <a:t>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뉴욕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b="1" dirty="0"/>
                <a:t>		break;</a:t>
              </a:r>
            </a:p>
            <a:p>
              <a:pPr defTabSz="180000"/>
              <a:r>
                <a:rPr lang="en-US" altLang="ko-KR" sz="1400" dirty="0"/>
                <a:t>	case "Paris":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/>
                <a:t>("</a:t>
              </a:r>
              <a:r>
                <a:rPr lang="ko-KR" altLang="en-US" sz="1400" dirty="0"/>
                <a:t>파리</a:t>
              </a:r>
              <a:r>
                <a:rPr lang="en-US" altLang="ko-KR" sz="1400" dirty="0"/>
                <a:t>");</a:t>
              </a:r>
            </a:p>
            <a:p>
              <a:pPr defTabSz="180000"/>
              <a:r>
                <a:rPr lang="en-US" altLang="ko-KR" sz="1400" dirty="0"/>
                <a:t>		break;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day="</a:t>
            </a:r>
            <a:r>
              <a:rPr lang="ko-KR" altLang="en-US" sz="1400" dirty="0"/>
              <a:t>월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switch(day)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수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목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금</a:t>
            </a:r>
            <a:r>
              <a:rPr lang="en-US" altLang="ko-KR" sz="1400" dirty="0"/>
              <a:t>": 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정상영업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토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일</a:t>
            </a:r>
            <a:r>
              <a:rPr lang="en-US" altLang="ko-KR" sz="1400" dirty="0"/>
              <a:t>": 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휴일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/>
              <a:t>break;</a:t>
            </a:r>
            <a:r>
              <a:rPr lang="ko-KR" altLang="en-US" sz="1000" dirty="0"/>
              <a:t>를 만날 때까지 아래로 실행을 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(b) </a:t>
            </a:r>
            <a:r>
              <a:rPr lang="ko-KR" altLang="en-US" sz="1000" dirty="0"/>
              <a:t>여러 </a:t>
            </a:r>
            <a:r>
              <a:rPr lang="en-US" altLang="ko-KR" sz="1000" dirty="0"/>
              <a:t>case</a:t>
            </a:r>
            <a:r>
              <a:rPr lang="ko-KR" altLang="en-US" sz="1000" dirty="0"/>
              <a:t>에 대해 동일한 코드를 실행하도록</a:t>
            </a:r>
            <a:endParaRPr lang="en-US" altLang="ko-KR" sz="1000" dirty="0"/>
          </a:p>
          <a:p>
            <a:r>
              <a:rPr lang="ko-KR" altLang="en-US" sz="1000" b="1" dirty="0"/>
              <a:t>의도적으로 </a:t>
            </a:r>
            <a:r>
              <a:rPr lang="en-US" altLang="ko-KR" sz="1000" b="1" dirty="0"/>
              <a:t>break; </a:t>
            </a:r>
            <a:r>
              <a:rPr lang="ko-KR" altLang="en-US" sz="1000" b="1" dirty="0"/>
              <a:t>를 생략</a:t>
            </a:r>
            <a:r>
              <a:rPr lang="ko-KR" altLang="en-US" sz="1000" dirty="0"/>
              <a:t>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0540CF-E48B-4432-A54F-6B21113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92" y="3995371"/>
            <a:ext cx="2940845" cy="188189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&lt;title&gt;switch&lt;/title&gt;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&lt;h3&gt;switch </a:t>
            </a:r>
            <a:r>
              <a:rPr lang="ko-KR" altLang="en-US" sz="1200" dirty="0"/>
              <a:t>문으로 커피 주문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price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dirty="0"/>
              <a:t> </a:t>
            </a:r>
            <a:r>
              <a:rPr lang="en-US" altLang="ko-KR" sz="1200" dirty="0"/>
              <a:t>coffee = prompt("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?", "");</a:t>
            </a:r>
          </a:p>
          <a:p>
            <a:pPr defTabSz="180000"/>
            <a:r>
              <a:rPr lang="en-US" altLang="ko-KR" sz="1200" b="1" dirty="0"/>
              <a:t>	switch(coffee) {</a:t>
            </a:r>
          </a:p>
          <a:p>
            <a:pPr defTabSz="180000"/>
            <a:r>
              <a:rPr lang="en-US" altLang="ko-KR" sz="1200" b="1" dirty="0"/>
              <a:t>		case "espresso" :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에스프레소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2000;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카푸치노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카페라떼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3500;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default : 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document.write</a:t>
            </a:r>
            <a:r>
              <a:rPr lang="en-US" altLang="ko-KR" sz="1200" b="1" dirty="0"/>
              <a:t>(coffee + "</a:t>
            </a:r>
            <a:r>
              <a:rPr lang="ko-KR" altLang="en-US" sz="1200" b="1" dirty="0"/>
              <a:t>는 없습니다</a:t>
            </a:r>
            <a:r>
              <a:rPr lang="en-US" altLang="ko-KR" sz="1200" b="1" dirty="0"/>
              <a:t>.");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	if(price != 0)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(coffee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13337" y="3789040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/>
              <a:t>“espresso”</a:t>
            </a:r>
            <a:r>
              <a:rPr lang="ko-KR" altLang="en-US" sz="1000" dirty="0"/>
              <a:t>나 </a:t>
            </a:r>
            <a:endParaRPr lang="en-US" altLang="ko-KR" sz="1000" dirty="0"/>
          </a:p>
          <a:p>
            <a:r>
              <a:rPr lang="en-US" altLang="ko-KR" sz="1000" dirty="0"/>
              <a:t>“</a:t>
            </a:r>
            <a:r>
              <a:rPr lang="ko-KR" altLang="en-US" sz="1000" dirty="0" err="1"/>
              <a:t>에스프레소</a:t>
            </a:r>
            <a:r>
              <a:rPr lang="en-US" altLang="ko-KR" sz="1000" dirty="0"/>
              <a:t>” 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경우</a:t>
            </a:r>
            <a:endParaRPr lang="en-US" altLang="ko-KR" sz="1000" dirty="0"/>
          </a:p>
          <a:p>
            <a:r>
              <a:rPr lang="ko-KR" altLang="en-US" sz="1000" dirty="0"/>
              <a:t>모두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ACA48-CD95-4A32-807C-955FC819732B}"/>
              </a:ext>
            </a:extLst>
          </p:cNvPr>
          <p:cNvGrpSpPr/>
          <p:nvPr/>
        </p:nvGrpSpPr>
        <p:grpSpPr>
          <a:xfrm>
            <a:off x="5304600" y="1700808"/>
            <a:ext cx="3299848" cy="1734970"/>
            <a:chOff x="2715411" y="3527842"/>
            <a:chExt cx="5597906" cy="29432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DB37F3-B864-4B98-8DDD-ACB70CED2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964"/>
            <a:stretch/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900E5E-9A22-4280-9AF8-AFDEFC91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06"/>
            <a:stretch/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for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while</a:t>
            </a:r>
            <a:r>
              <a:rPr lang="ko-KR" altLang="en-US" sz="2000" dirty="0"/>
              <a:t> 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do-while</a:t>
            </a:r>
            <a:r>
              <a:rPr lang="ko-KR" altLang="en-US" sz="2000" dirty="0"/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1372527"/>
            <a:ext cx="6912769" cy="1610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140968"/>
            <a:ext cx="5935468" cy="16507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5008616"/>
            <a:ext cx="5959932" cy="16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262AAF-231F-4716-89B1-E4762BCA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516571" cy="210436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6–17 for </a:t>
            </a:r>
            <a:r>
              <a:rPr lang="ko-KR" altLang="en-US" dirty="0"/>
              <a:t>문으로 </a:t>
            </a:r>
            <a:r>
              <a:rPr lang="en-US" altLang="ko-KR" dirty="0"/>
              <a:t>10px~35px </a:t>
            </a:r>
            <a:r>
              <a:rPr lang="ko-KR" altLang="en-US" dirty="0"/>
              <a:t>크기로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&lt;title&gt;for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for(let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size=10; size&lt;=35; size+=5) </a:t>
            </a:r>
            <a:r>
              <a:rPr lang="en-US" altLang="ko-KR" sz="1400" dirty="0"/>
              <a:t>{ // 5</a:t>
            </a:r>
            <a:r>
              <a:rPr lang="ko-KR" altLang="en-US" sz="1400" dirty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/>
              <a:t>		document.write("style='font-size:" + size + "px'&gt;");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(size 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F440D1-06E0-4FFD-98BA-1C657DDB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7" y="3684255"/>
            <a:ext cx="2965296" cy="1843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67544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6–18 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까지의 합 구하기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886107" y="3284984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6CE578-29BB-4442-B535-238C84063A37}"/>
              </a:ext>
            </a:extLst>
          </p:cNvPr>
          <p:cNvGrpSpPr/>
          <p:nvPr/>
        </p:nvGrpSpPr>
        <p:grpSpPr>
          <a:xfrm>
            <a:off x="5474898" y="1628800"/>
            <a:ext cx="3580733" cy="1742476"/>
            <a:chOff x="5474898" y="1628800"/>
            <a:chExt cx="3580733" cy="17424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BE44B-3D00-4A01-A440-392506FD3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ED23DE-DC29-4F57-B0CC-A9F15AA85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00"/>
            <a:stretch/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2648" y="1412776"/>
            <a:ext cx="500404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&lt;title&gt;do-while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let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do { 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>
                <a:latin typeface="+mj-lt"/>
              </a:rPr>
              <a:t>}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B328-8009-44F0-A25C-7D7F3152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3763552"/>
            <a:ext cx="3034581" cy="174902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 합 구하기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CE0E3-22B2-4C8F-81D7-461E19A2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15" y="1752542"/>
            <a:ext cx="3580733" cy="17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내의 </a:t>
            </a:r>
            <a:r>
              <a:rPr lang="en-US" altLang="ko-KR" dirty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가장 안쪽 </a:t>
            </a:r>
            <a:r>
              <a:rPr lang="ko-KR" altLang="en-US" dirty="0" err="1"/>
              <a:t>반복문</a:t>
            </a:r>
            <a:r>
              <a:rPr lang="ko-KR" altLang="en-US" dirty="0"/>
              <a:t> 하나만 벗어나도록 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continue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반복 코드 실행</a:t>
            </a:r>
            <a:r>
              <a:rPr lang="en-US" altLang="ko-KR" dirty="0"/>
              <a:t> </a:t>
            </a:r>
            <a:r>
              <a:rPr lang="ko-KR" altLang="en-US" dirty="0"/>
              <a:t>중단</a:t>
            </a:r>
            <a:r>
              <a:rPr lang="en-US" altLang="ko-KR" dirty="0"/>
              <a:t>,</a:t>
            </a:r>
            <a:r>
              <a:rPr lang="ko-KR" altLang="en-US" dirty="0"/>
              <a:t> 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(a) </a:t>
              </a:r>
              <a:r>
                <a:rPr lang="ko-KR" altLang="en-US" sz="1200" dirty="0" err="1"/>
                <a:t>반복문</a:t>
              </a:r>
              <a:r>
                <a:rPr lang="ko-KR" altLang="en-US" sz="1200" dirty="0"/>
                <a:t> 벗어나기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/>
                <a:t>중첩 반복에서 현재 </a:t>
              </a:r>
              <a:r>
                <a:rPr lang="ko-KR" altLang="en-US" sz="1200" dirty="0" err="1"/>
                <a:t>반복문만</a:t>
              </a:r>
              <a:r>
                <a:rPr lang="ko-KR" altLang="en-US" sz="1200" dirty="0"/>
                <a:t> 벗어남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77CAC-9160-4B4D-99F8-9416E857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92" y="1484783"/>
            <a:ext cx="2883207" cy="2044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6-20 break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&lt;title&gt;break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더해야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넘는가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=0, sum=0;</a:t>
            </a:r>
          </a:p>
          <a:p>
            <a:pPr defTabSz="180000"/>
            <a:r>
              <a:rPr lang="en-US" altLang="ko-KR" sz="1400" b="1" dirty="0"/>
              <a:t>	while(true)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반복</a:t>
            </a:r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if(sum &gt; 3000)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break;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벗어남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</a:t>
            </a:r>
            <a:r>
              <a:rPr lang="ko-KR" altLang="en-US" sz="1400" dirty="0"/>
              <a:t>까지 더하면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0D4FF7-3979-4D6B-9411-8C281D8B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84784"/>
            <a:ext cx="3158451" cy="223985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6-21 continue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1560" y="1484784"/>
            <a:ext cx="468052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&lt;title&gt;continue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let sum=0;</a:t>
            </a:r>
          </a:p>
          <a:p>
            <a:pPr defTabSz="180000"/>
            <a:r>
              <a:rPr lang="en-US" altLang="ko-KR" sz="1400" dirty="0"/>
              <a:t>	for(let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if(i%3 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이 아닌 경우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continue;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 ");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목적을 가지고 작성된 코드 블록</a:t>
            </a:r>
            <a:endParaRPr lang="en-US" altLang="ko-KR" dirty="0"/>
          </a:p>
          <a:p>
            <a:pPr lvl="1"/>
            <a:r>
              <a:rPr lang="ko-KR" altLang="en-US" dirty="0"/>
              <a:t>데이터 전달받아 처리한 후 결과를 돌려주는</a:t>
            </a:r>
            <a:r>
              <a:rPr lang="en-US" altLang="ko-KR" dirty="0"/>
              <a:t> </a:t>
            </a:r>
            <a:r>
              <a:rPr lang="ko-KR" altLang="en-US" dirty="0"/>
              <a:t>코드 블록</a:t>
            </a:r>
            <a:endParaRPr lang="en-US" altLang="ko-KR" dirty="0"/>
          </a:p>
          <a:p>
            <a:r>
              <a:rPr lang="ko-KR" altLang="en-US" dirty="0"/>
              <a:t>함수 개념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&lt;head&gt;&lt;/head&gt;</a:t>
            </a:r>
            <a:r>
              <a:rPr lang="ko-KR" altLang="en-US" dirty="0"/>
              <a:t>나 </a:t>
            </a:r>
            <a:r>
              <a:rPr lang="en-US" altLang="ko-KR" dirty="0"/>
              <a:t>&lt;body&gt;&lt;/body&gt; </a:t>
            </a:r>
            <a:r>
              <a:rPr lang="ko-KR" altLang="en-US" dirty="0"/>
              <a:t>내 어디든 가능</a:t>
            </a:r>
          </a:p>
          <a:p>
            <a:pPr lvl="1"/>
            <a:r>
              <a:rPr lang="ko-KR" altLang="en-US" dirty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구성과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함수의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함수 호출</a:t>
            </a:r>
            <a:endParaRPr lang="en-US" altLang="ko-KR" sz="2000" dirty="0"/>
          </a:p>
          <a:p>
            <a:pPr lvl="1"/>
            <a:r>
              <a:rPr lang="ko-KR" altLang="en-US" sz="1800" dirty="0"/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dirty="0"/>
                <a:t>( </a:t>
              </a:r>
              <a:r>
                <a:rPr lang="en-US" altLang="ko-KR" b="1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 </a:t>
              </a:r>
              <a:r>
                <a:rPr lang="en-US" altLang="ko-KR" b="1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/>
                <a:t>) {</a:t>
              </a:r>
            </a:p>
            <a:p>
              <a:pPr defTabSz="180000" fontAlgn="base" latinLnBrk="0"/>
              <a:r>
                <a:rPr lang="en-US" altLang="ko-KR" dirty="0"/>
                <a:t>	let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선언</a:t>
              </a:r>
              <a:endParaRPr lang="en-US" altLang="ko-KR" sz="1000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98483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let n = 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 b) {</a:t>
              </a:r>
            </a:p>
            <a:p>
              <a:pPr defTabSz="180000" fontAlgn="base" latinLnBrk="0"/>
              <a:r>
                <a:rPr lang="en-US" altLang="ko-KR" sz="1400" dirty="0"/>
                <a:t>	let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556792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let sum;</a:t>
            </a:r>
          </a:p>
          <a:p>
            <a:pPr defTabSz="180000"/>
            <a:r>
              <a:rPr lang="en-US" altLang="ko-KR" sz="1400" dirty="0"/>
              <a:t>	sum = a + b;</a:t>
            </a:r>
          </a:p>
          <a:p>
            <a:pPr defTabSz="180000"/>
            <a:r>
              <a:rPr lang="en-US" altLang="ko-KR" sz="1400" b="1" dirty="0"/>
              <a:t>	return 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	let n = adder(24567, 98374);</a:t>
            </a:r>
            <a:r>
              <a:rPr lang="en-US" altLang="ko-KR" sz="1400" dirty="0"/>
              <a:t> //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25BB-C6C6-4E3C-959C-83B45274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2037036"/>
            <a:ext cx="3322615" cy="2334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6–22 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ko-KR" altLang="en-US" sz="2000" dirty="0"/>
              <a:t>대표적인 자바스크립트 함수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eval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30 </a:t>
            </a:r>
          </a:p>
          <a:p>
            <a:pPr lvl="1"/>
            <a:r>
              <a:rPr lang="en-US" altLang="ko-KR" sz="1800" dirty="0" err="1"/>
              <a:t>parseInt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let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(32) 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숫자이므로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('32') </a:t>
            </a:r>
            <a:r>
              <a:rPr lang="en-US" altLang="ko-KR" sz="1600" dirty="0"/>
              <a:t>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isNaN</a:t>
            </a:r>
            <a:r>
              <a:rPr lang="en-US" altLang="ko-KR" sz="1600" dirty="0" smtClean="0"/>
              <a:t>("32</a:t>
            </a:r>
            <a:r>
              <a:rPr lang="en-US" altLang="ko-KR" sz="1600" dirty="0"/>
              <a:t>") 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</a:t>
            </a:r>
            <a:r>
              <a:rPr lang="ko-KR" altLang="en-US" sz="1600" dirty="0"/>
              <a:t> 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/>
              <a:t>	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("hello") // true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숫자가 아니므로</a:t>
            </a:r>
            <a:endParaRPr lang="ko-KR" altLang="en-US" sz="1600" dirty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21088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167303-6E8A-4505-9EE2-8CA4C454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10563"/>
            <a:ext cx="2919455" cy="27716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6–23 </a:t>
            </a:r>
            <a:r>
              <a:rPr lang="en-US" altLang="ko-KR" dirty="0" err="1"/>
              <a:t>eval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isNaN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30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res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// 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(n)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8EAB1-C594-4DC7-A420-D61A4C02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793" y="1422896"/>
            <a:ext cx="3377240" cy="1739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55D9E-A608-4FEB-915F-F7225A6B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0" y="3212976"/>
            <a:ext cx="2356682" cy="32779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51234" y="1412776"/>
            <a:ext cx="507289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함수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gugudan</a:t>
            </a:r>
            <a:r>
              <a:rPr lang="en-US" altLang="ko-KR" sz="1200" b="1" dirty="0"/>
              <a:t>(n) { </a:t>
            </a:r>
            <a:r>
              <a:rPr lang="en-US" altLang="ko-KR" sz="1200" dirty="0"/>
              <a:t>// </a:t>
            </a:r>
            <a:r>
              <a:rPr lang="ko-KR" altLang="en-US" sz="1200" dirty="0"/>
              <a:t>함수 작성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(n);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</a:t>
            </a:r>
            <a:r>
              <a:rPr lang="en-US" altLang="ko-KR" sz="1200" dirty="0"/>
              <a:t>n</a:t>
            </a:r>
            <a:r>
              <a:rPr lang="ko-KR" altLang="en-US" sz="1200" dirty="0"/>
              <a:t>을 숫자로 바꿈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(m) || m &lt; 1 || m &gt; 9) { 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 err="1"/>
              <a:t>잘못입력하셨습니다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&lt;=9;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//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는 </a:t>
            </a:r>
            <a:r>
              <a:rPr lang="en-US" altLang="ko-KR" sz="1200" dirty="0"/>
              <a:t>1~9</a:t>
            </a:r>
            <a:r>
              <a:rPr lang="ko-KR" altLang="en-US" sz="1200" dirty="0"/>
              <a:t>까지 반복 </a:t>
            </a:r>
          </a:p>
          <a:p>
            <a:pPr defTabSz="180000"/>
            <a:r>
              <a:rPr lang="it-IT" altLang="ko-KR" sz="1200" dirty="0"/>
              <a:t>		document.write(m + "x" + i + "=" + m*i + "&lt;br&gt;");</a:t>
            </a:r>
          </a:p>
          <a:p>
            <a:pPr defTabSz="180000"/>
            <a:r>
              <a:rPr lang="en-US" altLang="ko-KR" sz="1200" dirty="0"/>
              <a:t>	} 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구구단 출력 함수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</a:t>
            </a:r>
            <a:r>
              <a:rPr lang="ko-KR" altLang="en-US" sz="1200" dirty="0"/>
              <a:t> </a:t>
            </a:r>
            <a:r>
              <a:rPr lang="en-US" altLang="ko-KR" sz="1200" dirty="0"/>
              <a:t>n = prompt("</a:t>
            </a:r>
            <a:r>
              <a:rPr lang="ko-KR" altLang="en-US" sz="1200" dirty="0"/>
              <a:t>구구단 몇 단을 원하세요</a:t>
            </a:r>
            <a:r>
              <a:rPr lang="en-US" altLang="ko-KR" sz="1200" dirty="0"/>
              <a:t>", ""); // n</a:t>
            </a:r>
            <a:r>
              <a:rPr lang="ko-KR" altLang="en-US" sz="1200" dirty="0"/>
              <a:t>은 문자열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gugudan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함수 호출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6–24 </a:t>
            </a:r>
            <a:r>
              <a:rPr lang="ko-KR" altLang="en-US" dirty="0"/>
              <a:t>구구단 출력 함수 만들기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377441" y="3006644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r>
              <a:rPr lang="en-US" altLang="ko-KR" sz="1000" dirty="0">
                <a:solidFill>
                  <a:schemeClr val="tx1"/>
                </a:solidFill>
              </a:rPr>
              <a:t> 1~9</a:t>
            </a:r>
            <a:r>
              <a:rPr lang="ko-KR" altLang="en-US" sz="1000" dirty="0">
                <a:solidFill>
                  <a:schemeClr val="tx1"/>
                </a:solidFill>
              </a:rPr>
              <a:t>사이의 숫자가 아닌 경우 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808EBC-1244-4714-AFB2-96DCEE1036D1}"/>
              </a:ext>
            </a:extLst>
          </p:cNvPr>
          <p:cNvGrpSpPr/>
          <p:nvPr/>
        </p:nvGrpSpPr>
        <p:grpSpPr>
          <a:xfrm>
            <a:off x="5766146" y="1900713"/>
            <a:ext cx="2930342" cy="3367610"/>
            <a:chOff x="5766146" y="1900713"/>
            <a:chExt cx="2930342" cy="33676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011B40-20AF-479D-9F0F-D1BE2EC58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146" y="1900713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A9CF28-B89F-4ED7-B128-029C0B03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52" y="2992551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6-2 &lt;script&gt;</a:t>
            </a:r>
            <a:r>
              <a:rPr lang="ko-KR" altLang="en-US" dirty="0"/>
              <a:t>태그에 자바스크립트코드작성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444585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556597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341258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2195736" y="2604268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697352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파일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 없이 자바스크립트 코드만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웹 페이지에서 불러 사용</a:t>
            </a:r>
            <a:endParaRPr lang="en-US" altLang="ko-KR" dirty="0"/>
          </a:p>
          <a:p>
            <a:pPr lvl="2"/>
            <a:r>
              <a:rPr lang="ko-KR" altLang="en-US" dirty="0"/>
              <a:t>웹 페이지마다 자바스크립트 코드 작성 중복 불필요</a:t>
            </a:r>
            <a:endParaRPr lang="en-US" altLang="ko-KR" dirty="0"/>
          </a:p>
          <a:p>
            <a:pPr lvl="2"/>
            <a:r>
              <a:rPr lang="en-US" altLang="ko-KR" dirty="0"/>
              <a:t>&lt;script&gt;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600" kern="0" dirty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FCFCFE-2AB2-4329-9705-6B46B581F513}"/>
              </a:ext>
            </a:extLst>
          </p:cNvPr>
          <p:cNvGrpSpPr/>
          <p:nvPr/>
        </p:nvGrpSpPr>
        <p:grpSpPr>
          <a:xfrm>
            <a:off x="5153813" y="2708919"/>
            <a:ext cx="2994042" cy="3407891"/>
            <a:chOff x="5153813" y="2708919"/>
            <a:chExt cx="2994042" cy="34078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C91F4D-18BF-4C2D-A8D8-C86F7CFD5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813" y="2708919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9465D2-E106-48DA-B574-64CE6C66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658" y="3798506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555665"/>
            <a:ext cx="4004659" cy="30777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471800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6–2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08348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/* </a:t>
            </a:r>
            <a:r>
              <a:rPr lang="ko-KR" altLang="en-US" sz="1200" dirty="0"/>
              <a:t>자바스크립트 파일 </a:t>
            </a:r>
            <a:r>
              <a:rPr lang="en-US" altLang="ko-KR" sz="1200" dirty="0"/>
              <a:t>lib.js */</a:t>
            </a:r>
          </a:p>
          <a:p>
            <a:pPr defTabSz="180000"/>
            <a:r>
              <a:rPr lang="en-US" altLang="ko-KR" sz="1200" dirty="0"/>
              <a:t>function 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06084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195737" y="2906803"/>
            <a:ext cx="2376264" cy="1737722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59839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22061</TotalTime>
  <Words>3377</Words>
  <Application>Microsoft Office PowerPoint</Application>
  <PresentationFormat>화면 슬라이드 쇼(4:3)</PresentationFormat>
  <Paragraphs>1329</Paragraphs>
  <Slides>64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HY나무L</vt:lpstr>
      <vt:lpstr>맑은 고딕</vt:lpstr>
      <vt:lpstr>휴먼편지체</vt:lpstr>
      <vt:lpstr>Algerian</vt:lpstr>
      <vt:lpstr>Comic Sans MS</vt:lpstr>
      <vt:lpstr>Wingdings</vt:lpstr>
      <vt:lpstr>Wingdings 2</vt:lpstr>
      <vt:lpstr>가을</vt:lpstr>
      <vt:lpstr>자바 스크립트 언어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변수 선언 사례</vt:lpstr>
      <vt:lpstr>변수의 사용 범위(scope)와 생명(life)</vt:lpstr>
      <vt:lpstr>this로 전역변수 접근</vt:lpstr>
      <vt:lpstr>예제 6-6 지역 변수와 전역 변수, 블록 변수</vt:lpstr>
      <vt:lpstr>let의 특징</vt:lpstr>
      <vt:lpstr>상수</vt:lpstr>
      <vt:lpstr>자바스크립트의 리터럴</vt:lpstr>
      <vt:lpstr>문자열 리터럴</vt:lpstr>
      <vt:lpstr>예제 6-7 리터럴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kain</cp:lastModifiedBy>
  <cp:revision>708</cp:revision>
  <cp:lastPrinted>2016-11-15T04:04:12Z</cp:lastPrinted>
  <dcterms:created xsi:type="dcterms:W3CDTF">2011-08-27T14:53:28Z</dcterms:created>
  <dcterms:modified xsi:type="dcterms:W3CDTF">2022-04-06T22:56:20Z</dcterms:modified>
</cp:coreProperties>
</file>